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handoutMasterIdLst>
    <p:handoutMasterId r:id="rId65"/>
  </p:handoutMasterIdLst>
  <p:sldIdLst>
    <p:sldId id="455" r:id="rId2"/>
    <p:sldId id="341" r:id="rId3"/>
    <p:sldId id="301" r:id="rId4"/>
    <p:sldId id="305" r:id="rId5"/>
    <p:sldId id="429" r:id="rId6"/>
    <p:sldId id="327" r:id="rId7"/>
    <p:sldId id="345" r:id="rId8"/>
    <p:sldId id="335" r:id="rId9"/>
    <p:sldId id="374" r:id="rId10"/>
    <p:sldId id="380" r:id="rId11"/>
    <p:sldId id="426" r:id="rId12"/>
    <p:sldId id="401" r:id="rId13"/>
    <p:sldId id="337" r:id="rId14"/>
    <p:sldId id="436" r:id="rId15"/>
    <p:sldId id="448" r:id="rId16"/>
    <p:sldId id="377" r:id="rId17"/>
    <p:sldId id="404" r:id="rId18"/>
    <p:sldId id="378" r:id="rId19"/>
    <p:sldId id="379" r:id="rId20"/>
    <p:sldId id="453" r:id="rId21"/>
    <p:sldId id="350" r:id="rId22"/>
    <p:sldId id="406" r:id="rId23"/>
    <p:sldId id="437" r:id="rId24"/>
    <p:sldId id="438" r:id="rId25"/>
    <p:sldId id="410" r:id="rId26"/>
    <p:sldId id="405" r:id="rId27"/>
    <p:sldId id="411" r:id="rId28"/>
    <p:sldId id="407" r:id="rId29"/>
    <p:sldId id="422" r:id="rId30"/>
    <p:sldId id="416" r:id="rId31"/>
    <p:sldId id="368" r:id="rId32"/>
    <p:sldId id="310" r:id="rId33"/>
    <p:sldId id="394" r:id="rId34"/>
    <p:sldId id="454" r:id="rId35"/>
    <p:sldId id="452" r:id="rId36"/>
    <p:sldId id="447" r:id="rId37"/>
    <p:sldId id="384" r:id="rId38"/>
    <p:sldId id="391" r:id="rId39"/>
    <p:sldId id="397" r:id="rId40"/>
    <p:sldId id="399" r:id="rId41"/>
    <p:sldId id="417" r:id="rId42"/>
    <p:sldId id="386" r:id="rId43"/>
    <p:sldId id="413" r:id="rId44"/>
    <p:sldId id="414" r:id="rId45"/>
    <p:sldId id="415" r:id="rId46"/>
    <p:sldId id="432" r:id="rId47"/>
    <p:sldId id="457" r:id="rId48"/>
    <p:sldId id="423" r:id="rId49"/>
    <p:sldId id="418" r:id="rId50"/>
    <p:sldId id="424" r:id="rId51"/>
    <p:sldId id="425" r:id="rId52"/>
    <p:sldId id="433" r:id="rId53"/>
    <p:sldId id="390" r:id="rId54"/>
    <p:sldId id="434" r:id="rId55"/>
    <p:sldId id="439" r:id="rId56"/>
    <p:sldId id="420" r:id="rId57"/>
    <p:sldId id="435" r:id="rId58"/>
    <p:sldId id="363" r:id="rId59"/>
    <p:sldId id="430" r:id="rId60"/>
    <p:sldId id="431" r:id="rId61"/>
    <p:sldId id="317" r:id="rId62"/>
    <p:sldId id="456" r:id="rId6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y Campbell" initials="CC"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22" autoAdjust="0"/>
  </p:normalViewPr>
  <p:slideViewPr>
    <p:cSldViewPr snapToGrid="0">
      <p:cViewPr varScale="1">
        <p:scale>
          <a:sx n="84" d="100"/>
          <a:sy n="84" d="100"/>
        </p:scale>
        <p:origin x="1260" y="60"/>
      </p:cViewPr>
      <p:guideLst>
        <p:guide orient="horz" pos="2160"/>
        <p:guide pos="2880"/>
      </p:guideLst>
    </p:cSldViewPr>
  </p:slideViewPr>
  <p:notesTextViewPr>
    <p:cViewPr>
      <p:scale>
        <a:sx n="1" d="1"/>
        <a:sy n="1" d="1"/>
      </p:scale>
      <p:origin x="0" y="0"/>
    </p:cViewPr>
  </p:notesTextViewPr>
  <p:sorterViewPr>
    <p:cViewPr>
      <p:scale>
        <a:sx n="100" d="100"/>
        <a:sy n="100" d="100"/>
      </p:scale>
      <p:origin x="0" y="-111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E9B170-C760-40B9-BBF5-B37B7F8E6765}" type="doc">
      <dgm:prSet loTypeId="urn:microsoft.com/office/officeart/2005/8/layout/pyramid2" loCatId="pyramid" qsTypeId="urn:microsoft.com/office/officeart/2009/2/quickstyle/3d8" qsCatId="3D" csTypeId="urn:microsoft.com/office/officeart/2005/8/colors/colorful4" csCatId="colorful" phldr="1"/>
      <dgm:spPr/>
    </dgm:pt>
    <dgm:pt modelId="{51E85508-9292-4EEE-AAFB-50A606F46700}">
      <dgm:prSet phldrT="[Text]"/>
      <dgm:spPr/>
      <dgm:t>
        <a:bodyPr/>
        <a:lstStyle/>
        <a:p>
          <a:r>
            <a:rPr lang="en-US" err="1"/>
            <a:t>Blockchain</a:t>
          </a:r>
          <a:r>
            <a:rPr lang="en-US"/>
            <a:t> Database</a:t>
          </a:r>
        </a:p>
      </dgm:t>
    </dgm:pt>
    <dgm:pt modelId="{7B96A3BE-FBFD-46AF-8EB3-915AA1A21D55}" type="parTrans" cxnId="{1F310EF8-8381-4006-A5DD-30C15B2A555C}">
      <dgm:prSet/>
      <dgm:spPr/>
      <dgm:t>
        <a:bodyPr/>
        <a:lstStyle/>
        <a:p>
          <a:endParaRPr lang="en-US"/>
        </a:p>
      </dgm:t>
    </dgm:pt>
    <dgm:pt modelId="{6F8BE2B4-0B64-4AE8-B642-255BEAA8E0BA}" type="sibTrans" cxnId="{1F310EF8-8381-4006-A5DD-30C15B2A555C}">
      <dgm:prSet/>
      <dgm:spPr/>
      <dgm:t>
        <a:bodyPr/>
        <a:lstStyle/>
        <a:p>
          <a:endParaRPr lang="en-US"/>
        </a:p>
      </dgm:t>
    </dgm:pt>
    <dgm:pt modelId="{DC9CD8FB-D1D4-47C8-B128-69BABB86E6BB}">
      <dgm:prSet phldrT="[Text]"/>
      <dgm:spPr/>
      <dgm:t>
        <a:bodyPr/>
        <a:lstStyle/>
        <a:p>
          <a:r>
            <a:rPr lang="en-US"/>
            <a:t>User Interface</a:t>
          </a:r>
        </a:p>
      </dgm:t>
    </dgm:pt>
    <dgm:pt modelId="{457B9AB9-04A9-4A75-89D0-564D5097F33E}" type="parTrans" cxnId="{DAB19693-BBED-4DA9-9236-56FD255363A4}">
      <dgm:prSet/>
      <dgm:spPr/>
      <dgm:t>
        <a:bodyPr/>
        <a:lstStyle/>
        <a:p>
          <a:endParaRPr lang="en-US"/>
        </a:p>
      </dgm:t>
    </dgm:pt>
    <dgm:pt modelId="{548B246C-06E2-48E0-8E46-09BE27BAB2B5}" type="sibTrans" cxnId="{DAB19693-BBED-4DA9-9236-56FD255363A4}">
      <dgm:prSet/>
      <dgm:spPr/>
      <dgm:t>
        <a:bodyPr/>
        <a:lstStyle/>
        <a:p>
          <a:endParaRPr lang="en-US"/>
        </a:p>
      </dgm:t>
    </dgm:pt>
    <dgm:pt modelId="{7FC60048-2619-4FAF-9D1E-7C546CEF2B8B}">
      <dgm:prSet phldrT="[Text]"/>
      <dgm:spPr/>
      <dgm:t>
        <a:bodyPr/>
        <a:lstStyle/>
        <a:p>
          <a:r>
            <a:rPr lang="en-US"/>
            <a:t>Relational Database</a:t>
          </a:r>
        </a:p>
      </dgm:t>
    </dgm:pt>
    <dgm:pt modelId="{435D3695-8BD0-480C-8BA1-4C635323F21A}" type="parTrans" cxnId="{2603817B-02D0-4C14-A297-47CDD0E35FED}">
      <dgm:prSet/>
      <dgm:spPr/>
      <dgm:t>
        <a:bodyPr/>
        <a:lstStyle/>
        <a:p>
          <a:endParaRPr lang="en-US"/>
        </a:p>
      </dgm:t>
    </dgm:pt>
    <dgm:pt modelId="{27EAE66D-C79C-4511-8D13-35808776A5A4}" type="sibTrans" cxnId="{2603817B-02D0-4C14-A297-47CDD0E35FED}">
      <dgm:prSet/>
      <dgm:spPr/>
      <dgm:t>
        <a:bodyPr/>
        <a:lstStyle/>
        <a:p>
          <a:endParaRPr lang="en-US"/>
        </a:p>
      </dgm:t>
    </dgm:pt>
    <dgm:pt modelId="{F46F206A-93A4-4591-9DE5-7C6F80442518}" type="pres">
      <dgm:prSet presAssocID="{35E9B170-C760-40B9-BBF5-B37B7F8E6765}" presName="compositeShape" presStyleCnt="0">
        <dgm:presLayoutVars>
          <dgm:dir/>
          <dgm:resizeHandles/>
        </dgm:presLayoutVars>
      </dgm:prSet>
      <dgm:spPr/>
    </dgm:pt>
    <dgm:pt modelId="{E755C3FB-20E0-4118-B65D-A9F16B2E4F73}" type="pres">
      <dgm:prSet presAssocID="{35E9B170-C760-40B9-BBF5-B37B7F8E6765}" presName="pyramid" presStyleLbl="node1" presStyleIdx="0" presStyleCnt="1"/>
      <dgm:spPr/>
    </dgm:pt>
    <dgm:pt modelId="{2D552A25-60AB-4133-9F94-E7B31A7783CD}" type="pres">
      <dgm:prSet presAssocID="{35E9B170-C760-40B9-BBF5-B37B7F8E6765}" presName="theList" presStyleCnt="0"/>
      <dgm:spPr/>
    </dgm:pt>
    <dgm:pt modelId="{23FD84AA-4D95-417A-85E9-3242DA39C5DB}" type="pres">
      <dgm:prSet presAssocID="{51E85508-9292-4EEE-AAFB-50A606F46700}" presName="aNode" presStyleLbl="fgAcc1" presStyleIdx="0" presStyleCnt="3" custLinFactNeighborX="747" custLinFactNeighborY="-85485">
        <dgm:presLayoutVars>
          <dgm:bulletEnabled val="1"/>
        </dgm:presLayoutVars>
      </dgm:prSet>
      <dgm:spPr/>
    </dgm:pt>
    <dgm:pt modelId="{27EC8FD2-C683-40F6-8212-841559C16969}" type="pres">
      <dgm:prSet presAssocID="{51E85508-9292-4EEE-AAFB-50A606F46700}" presName="aSpace" presStyleCnt="0"/>
      <dgm:spPr/>
    </dgm:pt>
    <dgm:pt modelId="{16ACF953-2E97-426F-98DA-CDD7C972E737}" type="pres">
      <dgm:prSet presAssocID="{DC9CD8FB-D1D4-47C8-B128-69BABB86E6BB}" presName="aNode" presStyleLbl="fgAcc1" presStyleIdx="1" presStyleCnt="3">
        <dgm:presLayoutVars>
          <dgm:bulletEnabled val="1"/>
        </dgm:presLayoutVars>
      </dgm:prSet>
      <dgm:spPr/>
    </dgm:pt>
    <dgm:pt modelId="{98796DEB-D53E-4996-A085-9EAC7A29826D}" type="pres">
      <dgm:prSet presAssocID="{DC9CD8FB-D1D4-47C8-B128-69BABB86E6BB}" presName="aSpace" presStyleCnt="0"/>
      <dgm:spPr/>
    </dgm:pt>
    <dgm:pt modelId="{37510FE2-132C-442D-A379-124F9F60A927}" type="pres">
      <dgm:prSet presAssocID="{7FC60048-2619-4FAF-9D1E-7C546CEF2B8B}" presName="aNode" presStyleLbl="fgAcc1" presStyleIdx="2" presStyleCnt="3">
        <dgm:presLayoutVars>
          <dgm:bulletEnabled val="1"/>
        </dgm:presLayoutVars>
      </dgm:prSet>
      <dgm:spPr/>
    </dgm:pt>
    <dgm:pt modelId="{6D41799A-6945-40A2-B59E-6785AD3136A4}" type="pres">
      <dgm:prSet presAssocID="{7FC60048-2619-4FAF-9D1E-7C546CEF2B8B}" presName="aSpace" presStyleCnt="0"/>
      <dgm:spPr/>
    </dgm:pt>
  </dgm:ptLst>
  <dgm:cxnLst>
    <dgm:cxn modelId="{4D8FDB78-52CB-4C48-9A3E-9E66D742D9F2}" type="presOf" srcId="{35E9B170-C760-40B9-BBF5-B37B7F8E6765}" destId="{F46F206A-93A4-4591-9DE5-7C6F80442518}" srcOrd="0" destOrd="0" presId="urn:microsoft.com/office/officeart/2005/8/layout/pyramid2"/>
    <dgm:cxn modelId="{2603817B-02D0-4C14-A297-47CDD0E35FED}" srcId="{35E9B170-C760-40B9-BBF5-B37B7F8E6765}" destId="{7FC60048-2619-4FAF-9D1E-7C546CEF2B8B}" srcOrd="2" destOrd="0" parTransId="{435D3695-8BD0-480C-8BA1-4C635323F21A}" sibTransId="{27EAE66D-C79C-4511-8D13-35808776A5A4}"/>
    <dgm:cxn modelId="{DAB19693-BBED-4DA9-9236-56FD255363A4}" srcId="{35E9B170-C760-40B9-BBF5-B37B7F8E6765}" destId="{DC9CD8FB-D1D4-47C8-B128-69BABB86E6BB}" srcOrd="1" destOrd="0" parTransId="{457B9AB9-04A9-4A75-89D0-564D5097F33E}" sibTransId="{548B246C-06E2-48E0-8E46-09BE27BAB2B5}"/>
    <dgm:cxn modelId="{E2FEDFCF-8DEA-4766-A968-1BDC689694DE}" type="presOf" srcId="{DC9CD8FB-D1D4-47C8-B128-69BABB86E6BB}" destId="{16ACF953-2E97-426F-98DA-CDD7C972E737}" srcOrd="0" destOrd="0" presId="urn:microsoft.com/office/officeart/2005/8/layout/pyramid2"/>
    <dgm:cxn modelId="{9FBEE8CF-057F-44E6-AC56-A7EEEAD4145E}" type="presOf" srcId="{7FC60048-2619-4FAF-9D1E-7C546CEF2B8B}" destId="{37510FE2-132C-442D-A379-124F9F60A927}" srcOrd="0" destOrd="0" presId="urn:microsoft.com/office/officeart/2005/8/layout/pyramid2"/>
    <dgm:cxn modelId="{90B993F6-AC35-4842-B854-3DC185E7C020}" type="presOf" srcId="{51E85508-9292-4EEE-AAFB-50A606F46700}" destId="{23FD84AA-4D95-417A-85E9-3242DA39C5DB}" srcOrd="0" destOrd="0" presId="urn:microsoft.com/office/officeart/2005/8/layout/pyramid2"/>
    <dgm:cxn modelId="{1F310EF8-8381-4006-A5DD-30C15B2A555C}" srcId="{35E9B170-C760-40B9-BBF5-B37B7F8E6765}" destId="{51E85508-9292-4EEE-AAFB-50A606F46700}" srcOrd="0" destOrd="0" parTransId="{7B96A3BE-FBFD-46AF-8EB3-915AA1A21D55}" sibTransId="{6F8BE2B4-0B64-4AE8-B642-255BEAA8E0BA}"/>
    <dgm:cxn modelId="{BC94CE5B-8463-4C78-A807-4E028CB84043}" type="presParOf" srcId="{F46F206A-93A4-4591-9DE5-7C6F80442518}" destId="{E755C3FB-20E0-4118-B65D-A9F16B2E4F73}" srcOrd="0" destOrd="0" presId="urn:microsoft.com/office/officeart/2005/8/layout/pyramid2"/>
    <dgm:cxn modelId="{9334DB0B-BCAC-4F59-BB08-FA2AC7535EB9}" type="presParOf" srcId="{F46F206A-93A4-4591-9DE5-7C6F80442518}" destId="{2D552A25-60AB-4133-9F94-E7B31A7783CD}" srcOrd="1" destOrd="0" presId="urn:microsoft.com/office/officeart/2005/8/layout/pyramid2"/>
    <dgm:cxn modelId="{37C3BFA5-EDA8-487F-A462-801AD885F73E}" type="presParOf" srcId="{2D552A25-60AB-4133-9F94-E7B31A7783CD}" destId="{23FD84AA-4D95-417A-85E9-3242DA39C5DB}" srcOrd="0" destOrd="0" presId="urn:microsoft.com/office/officeart/2005/8/layout/pyramid2"/>
    <dgm:cxn modelId="{61CE89B4-153A-41F3-9725-372AA7A6258D}" type="presParOf" srcId="{2D552A25-60AB-4133-9F94-E7B31A7783CD}" destId="{27EC8FD2-C683-40F6-8212-841559C16969}" srcOrd="1" destOrd="0" presId="urn:microsoft.com/office/officeart/2005/8/layout/pyramid2"/>
    <dgm:cxn modelId="{8CC0AB3B-7525-472C-A089-EC58540E3409}" type="presParOf" srcId="{2D552A25-60AB-4133-9F94-E7B31A7783CD}" destId="{16ACF953-2E97-426F-98DA-CDD7C972E737}" srcOrd="2" destOrd="0" presId="urn:microsoft.com/office/officeart/2005/8/layout/pyramid2"/>
    <dgm:cxn modelId="{886E6FD5-F8AC-47B1-8539-A9A3805D1EAB}" type="presParOf" srcId="{2D552A25-60AB-4133-9F94-E7B31A7783CD}" destId="{98796DEB-D53E-4996-A085-9EAC7A29826D}" srcOrd="3" destOrd="0" presId="urn:microsoft.com/office/officeart/2005/8/layout/pyramid2"/>
    <dgm:cxn modelId="{DE2A4532-C364-4E68-B445-A3EC3E97BDE9}" type="presParOf" srcId="{2D552A25-60AB-4133-9F94-E7B31A7783CD}" destId="{37510FE2-132C-442D-A379-124F9F60A927}" srcOrd="4" destOrd="0" presId="urn:microsoft.com/office/officeart/2005/8/layout/pyramid2"/>
    <dgm:cxn modelId="{01116CCA-D0B2-4A43-A339-5B7AAE7FFB3F}" type="presParOf" srcId="{2D552A25-60AB-4133-9F94-E7B31A7783CD}" destId="{6D41799A-6945-40A2-B59E-6785AD3136A4}"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5C3FB-20E0-4118-B65D-A9F16B2E4F73}">
      <dsp:nvSpPr>
        <dsp:cNvPr id="0" name=""/>
        <dsp:cNvSpPr/>
      </dsp:nvSpPr>
      <dsp:spPr>
        <a:xfrm>
          <a:off x="0" y="0"/>
          <a:ext cx="3782258" cy="4712787"/>
        </a:xfrm>
        <a:prstGeom prst="triangle">
          <a:avLst/>
        </a:prstGeom>
        <a:solidFill>
          <a:schemeClr val="accent4">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3FD84AA-4D95-417A-85E9-3242DA39C5DB}">
      <dsp:nvSpPr>
        <dsp:cNvPr id="0" name=""/>
        <dsp:cNvSpPr/>
      </dsp:nvSpPr>
      <dsp:spPr>
        <a:xfrm>
          <a:off x="1891129" y="354600"/>
          <a:ext cx="2458467" cy="1115605"/>
        </a:xfrm>
        <a:prstGeom prst="roundRect">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err="1"/>
            <a:t>Blockchain</a:t>
          </a:r>
          <a:r>
            <a:rPr lang="en-US" sz="2800" kern="1200"/>
            <a:t> Database</a:t>
          </a:r>
        </a:p>
      </dsp:txBody>
      <dsp:txXfrm>
        <a:off x="1945588" y="409059"/>
        <a:ext cx="2349549" cy="1006687"/>
      </dsp:txXfrm>
    </dsp:sp>
    <dsp:sp modelId="{16ACF953-2E97-426F-98DA-CDD7C972E737}">
      <dsp:nvSpPr>
        <dsp:cNvPr id="0" name=""/>
        <dsp:cNvSpPr/>
      </dsp:nvSpPr>
      <dsp:spPr>
        <a:xfrm>
          <a:off x="1891129" y="1728865"/>
          <a:ext cx="2458467" cy="1115605"/>
        </a:xfrm>
        <a:prstGeom prst="roundRect">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User Interface</a:t>
          </a:r>
        </a:p>
      </dsp:txBody>
      <dsp:txXfrm>
        <a:off x="1945588" y="1783324"/>
        <a:ext cx="2349549" cy="1006687"/>
      </dsp:txXfrm>
    </dsp:sp>
    <dsp:sp modelId="{37510FE2-132C-442D-A379-124F9F60A927}">
      <dsp:nvSpPr>
        <dsp:cNvPr id="0" name=""/>
        <dsp:cNvSpPr/>
      </dsp:nvSpPr>
      <dsp:spPr>
        <a:xfrm>
          <a:off x="1891129" y="2983921"/>
          <a:ext cx="2458467" cy="1115605"/>
        </a:xfrm>
        <a:prstGeom prst="roundRect">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Relational Database</a:t>
          </a:r>
        </a:p>
      </dsp:txBody>
      <dsp:txXfrm>
        <a:off x="1945588" y="3038380"/>
        <a:ext cx="2349549" cy="100668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5"/>
            <a:ext cx="3037840" cy="466434"/>
          </a:xfrm>
          <a:prstGeom prst="rect">
            <a:avLst/>
          </a:prstGeom>
        </p:spPr>
        <p:txBody>
          <a:bodyPr vert="horz" lIns="93177" tIns="46589" rIns="93177" bIns="46589" rtlCol="0"/>
          <a:lstStyle>
            <a:lvl1pPr algn="r">
              <a:defRPr sz="1200"/>
            </a:lvl1pPr>
          </a:lstStyle>
          <a:p>
            <a:fld id="{13D2EFD3-CEE5-4589-9E24-D51CC2CEDA57}" type="datetimeFigureOut">
              <a:rPr lang="en-US" smtClean="0"/>
              <a:t>11/2/2018</a:t>
            </a:fld>
            <a:endParaRPr lang="en-US"/>
          </a:p>
        </p:txBody>
      </p:sp>
      <p:sp>
        <p:nvSpPr>
          <p:cNvPr id="4" name="Footer Placeholder 3"/>
          <p:cNvSpPr>
            <a:spLocks noGrp="1"/>
          </p:cNvSpPr>
          <p:nvPr>
            <p:ph type="ftr" sz="quarter" idx="2"/>
          </p:nvPr>
        </p:nvSpPr>
        <p:spPr>
          <a:xfrm>
            <a:off x="0" y="8829970"/>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70"/>
            <a:ext cx="3037840" cy="466433"/>
          </a:xfrm>
          <a:prstGeom prst="rect">
            <a:avLst/>
          </a:prstGeom>
        </p:spPr>
        <p:txBody>
          <a:bodyPr vert="horz" lIns="93177" tIns="46589" rIns="93177" bIns="46589" rtlCol="0" anchor="b"/>
          <a:lstStyle>
            <a:lvl1pPr algn="r">
              <a:defRPr sz="1200"/>
            </a:lvl1pPr>
          </a:lstStyle>
          <a:p>
            <a:fld id="{A885C2D9-6138-4B56-B2CE-FB3436392780}" type="slidenum">
              <a:rPr lang="en-US" smtClean="0"/>
              <a:t>‹#›</a:t>
            </a:fld>
            <a:endParaRPr lang="en-US"/>
          </a:p>
        </p:txBody>
      </p:sp>
    </p:spTree>
    <p:extLst>
      <p:ext uri="{BB962C8B-B14F-4D97-AF65-F5344CB8AC3E}">
        <p14:creationId xmlns:p14="http://schemas.microsoft.com/office/powerpoint/2010/main" val="1955379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5"/>
            <a:ext cx="3037840" cy="466434"/>
          </a:xfrm>
          <a:prstGeom prst="rect">
            <a:avLst/>
          </a:prstGeom>
        </p:spPr>
        <p:txBody>
          <a:bodyPr vert="horz" lIns="93177" tIns="46589" rIns="93177" bIns="46589" rtlCol="0"/>
          <a:lstStyle>
            <a:lvl1pPr algn="r">
              <a:defRPr sz="1200"/>
            </a:lvl1pPr>
          </a:lstStyle>
          <a:p>
            <a:fld id="{33CC16F2-DD4E-4B4B-9AFC-FD87E0F9C668}" type="datetimeFigureOut">
              <a:rPr lang="en-US" smtClean="0"/>
              <a:t>11/2/2018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6"/>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77" tIns="46589" rIns="93177" bIns="46589" rtlCol="0" anchor="b"/>
          <a:lstStyle>
            <a:lvl1pPr algn="r">
              <a:defRPr sz="1200"/>
            </a:lvl1pPr>
          </a:lstStyle>
          <a:p>
            <a:fld id="{F94F1804-97C7-49BE-BB53-588BDF0BAF7E}" type="slidenum">
              <a:rPr lang="en-US" smtClean="0"/>
              <a:t>‹#›</a:t>
            </a:fld>
            <a:endParaRPr lang="en-US"/>
          </a:p>
        </p:txBody>
      </p:sp>
    </p:spTree>
    <p:extLst>
      <p:ext uri="{BB962C8B-B14F-4D97-AF65-F5344CB8AC3E}">
        <p14:creationId xmlns:p14="http://schemas.microsoft.com/office/powerpoint/2010/main" val="65352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sv-SE" dirty="0"/>
          </a:p>
          <a:p>
            <a:r>
              <a:rPr lang="sv-SE" dirty="0"/>
              <a:t>44</a:t>
            </a:r>
          </a:p>
          <a:p>
            <a:endParaRPr lang="sv-SE" dirty="0"/>
          </a:p>
        </p:txBody>
      </p:sp>
      <p:sp>
        <p:nvSpPr>
          <p:cNvPr id="4" name="Slide Number Placeholder 3"/>
          <p:cNvSpPr>
            <a:spLocks noGrp="1"/>
          </p:cNvSpPr>
          <p:nvPr>
            <p:ph type="sldNum" sz="quarter" idx="10"/>
          </p:nvPr>
        </p:nvSpPr>
        <p:spPr/>
        <p:txBody>
          <a:bodyPr/>
          <a:lstStyle/>
          <a:p>
            <a:fld id="{6F9C640F-7FEC-4556-ACF6-062C18A2E8EF}" type="slidenum">
              <a:rPr lang="sv-SE" smtClean="0">
                <a:solidFill>
                  <a:prstClr val="black"/>
                </a:solidFill>
              </a:rPr>
              <a:pPr/>
              <a:t>1</a:t>
            </a:fld>
            <a:endParaRPr lang="sv-SE">
              <a:solidFill>
                <a:prstClr val="black"/>
              </a:solidFill>
            </a:endParaRPr>
          </a:p>
        </p:txBody>
      </p:sp>
    </p:spTree>
    <p:extLst>
      <p:ext uri="{BB962C8B-B14F-4D97-AF65-F5344CB8AC3E}">
        <p14:creationId xmlns:p14="http://schemas.microsoft.com/office/powerpoint/2010/main" val="223861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a:p>
            <a:pPr marL="0" indent="0">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fld id="{F94F1804-97C7-49BE-BB53-588BDF0BAF7E}" type="slidenum">
              <a:rPr lang="en-US" smtClean="0"/>
              <a:t>15</a:t>
            </a:fld>
            <a:endParaRPr lang="en-US"/>
          </a:p>
        </p:txBody>
      </p:sp>
    </p:spTree>
    <p:extLst>
      <p:ext uri="{BB962C8B-B14F-4D97-AF65-F5344CB8AC3E}">
        <p14:creationId xmlns:p14="http://schemas.microsoft.com/office/powerpoint/2010/main" val="394835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err="1"/>
              <a:t>Provencence</a:t>
            </a:r>
            <a:r>
              <a:rPr lang="en-US"/>
              <a:t> (History)</a:t>
            </a:r>
          </a:p>
        </p:txBody>
      </p:sp>
      <p:sp>
        <p:nvSpPr>
          <p:cNvPr id="4" name="Slide Number Placeholder 3"/>
          <p:cNvSpPr>
            <a:spLocks noGrp="1"/>
          </p:cNvSpPr>
          <p:nvPr>
            <p:ph type="sldNum" sz="quarter" idx="10"/>
          </p:nvPr>
        </p:nvSpPr>
        <p:spPr/>
        <p:txBody>
          <a:bodyPr/>
          <a:lstStyle/>
          <a:p>
            <a:fld id="{F94F1804-97C7-49BE-BB53-588BDF0BAF7E}" type="slidenum">
              <a:rPr lang="en-US" smtClean="0"/>
              <a:t>16</a:t>
            </a:fld>
            <a:endParaRPr lang="en-US"/>
          </a:p>
        </p:txBody>
      </p:sp>
    </p:spTree>
    <p:extLst>
      <p:ext uri="{BB962C8B-B14F-4D97-AF65-F5344CB8AC3E}">
        <p14:creationId xmlns:p14="http://schemas.microsoft.com/office/powerpoint/2010/main" val="1453815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17</a:t>
            </a:fld>
            <a:endParaRPr lang="en-US"/>
          </a:p>
        </p:txBody>
      </p:sp>
    </p:spTree>
    <p:extLst>
      <p:ext uri="{BB962C8B-B14F-4D97-AF65-F5344CB8AC3E}">
        <p14:creationId xmlns:p14="http://schemas.microsoft.com/office/powerpoint/2010/main" val="3512525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“Double Spending Problem” problem of two copies of something that should only have one unique identity </a:t>
            </a:r>
          </a:p>
        </p:txBody>
      </p:sp>
      <p:sp>
        <p:nvSpPr>
          <p:cNvPr id="4" name="Slide Number Placeholder 3"/>
          <p:cNvSpPr>
            <a:spLocks noGrp="1"/>
          </p:cNvSpPr>
          <p:nvPr>
            <p:ph type="sldNum" sz="quarter" idx="10"/>
          </p:nvPr>
        </p:nvSpPr>
        <p:spPr/>
        <p:txBody>
          <a:bodyPr/>
          <a:lstStyle/>
          <a:p>
            <a:fld id="{F94F1804-97C7-49BE-BB53-588BDF0BAF7E}" type="slidenum">
              <a:rPr lang="en-US" smtClean="0"/>
              <a:t>18</a:t>
            </a:fld>
            <a:endParaRPr lang="en-US"/>
          </a:p>
        </p:txBody>
      </p:sp>
    </p:spTree>
    <p:extLst>
      <p:ext uri="{BB962C8B-B14F-4D97-AF65-F5344CB8AC3E}">
        <p14:creationId xmlns:p14="http://schemas.microsoft.com/office/powerpoint/2010/main" val="346105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19</a:t>
            </a:fld>
            <a:endParaRPr lang="en-US"/>
          </a:p>
        </p:txBody>
      </p:sp>
    </p:spTree>
    <p:extLst>
      <p:ext uri="{BB962C8B-B14F-4D97-AF65-F5344CB8AC3E}">
        <p14:creationId xmlns:p14="http://schemas.microsoft.com/office/powerpoint/2010/main" val="2699441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20</a:t>
            </a:fld>
            <a:endParaRPr lang="en-US"/>
          </a:p>
        </p:txBody>
      </p:sp>
    </p:spTree>
    <p:extLst>
      <p:ext uri="{BB962C8B-B14F-4D97-AF65-F5344CB8AC3E}">
        <p14:creationId xmlns:p14="http://schemas.microsoft.com/office/powerpoint/2010/main" val="1746863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21</a:t>
            </a:fld>
            <a:endParaRPr lang="en-US"/>
          </a:p>
        </p:txBody>
      </p:sp>
    </p:spTree>
    <p:extLst>
      <p:ext uri="{BB962C8B-B14F-4D97-AF65-F5344CB8AC3E}">
        <p14:creationId xmlns:p14="http://schemas.microsoft.com/office/powerpoint/2010/main" val="912940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BC is a mechanism to trust the transaction</a:t>
            </a:r>
          </a:p>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22</a:t>
            </a:fld>
            <a:endParaRPr lang="en-US"/>
          </a:p>
        </p:txBody>
      </p:sp>
    </p:spTree>
    <p:extLst>
      <p:ext uri="{BB962C8B-B14F-4D97-AF65-F5344CB8AC3E}">
        <p14:creationId xmlns:p14="http://schemas.microsoft.com/office/powerpoint/2010/main" val="1783765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F1804-97C7-49BE-BB53-588BDF0BAF7E}" type="slidenum">
              <a:rPr lang="en-US" smtClean="0"/>
              <a:t>24</a:t>
            </a:fld>
            <a:endParaRPr lang="en-US"/>
          </a:p>
        </p:txBody>
      </p:sp>
    </p:spTree>
    <p:extLst>
      <p:ext uri="{BB962C8B-B14F-4D97-AF65-F5344CB8AC3E}">
        <p14:creationId xmlns:p14="http://schemas.microsoft.com/office/powerpoint/2010/main" val="1509121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https://www.google.com/</a:t>
            </a:r>
            <a:r>
              <a:rPr lang="en-US" err="1"/>
              <a:t>search?tbm</a:t>
            </a:r>
            <a:r>
              <a:rPr lang="en-US"/>
              <a:t>=</a:t>
            </a:r>
            <a:r>
              <a:rPr lang="en-US" err="1"/>
              <a:t>isch&amp;source</a:t>
            </a:r>
            <a:r>
              <a:rPr lang="en-US"/>
              <a:t>=</a:t>
            </a:r>
            <a:r>
              <a:rPr lang="en-US" err="1"/>
              <a:t>hp&amp;biw</a:t>
            </a:r>
            <a:r>
              <a:rPr lang="en-US"/>
              <a:t>=1500&amp;bih=864&amp;ei=z7mEW9fdDcjJjwS2gqXwDQ&amp;q=</a:t>
            </a:r>
            <a:r>
              <a:rPr lang="en-US" err="1"/>
              <a:t>smart+contract&amp;oq</a:t>
            </a:r>
            <a:r>
              <a:rPr lang="en-US"/>
              <a:t>=</a:t>
            </a:r>
            <a:r>
              <a:rPr lang="en-US" err="1"/>
              <a:t>smart+contract&amp;gs_l</a:t>
            </a:r>
            <a:r>
              <a:rPr lang="en-US"/>
              <a:t>=img.3..0l10.4930.9722.0.10426.24.17.2.2.2.0.372.1645.0j7j1j1.9.0....0...1ac.1.64.img..11.13.1690.0..35i39k1.0.7e34pTNw5o0#imgdii=</a:t>
            </a:r>
            <a:r>
              <a:rPr lang="en-US" err="1"/>
              <a:t>oUdEQAHtCJHteM</a:t>
            </a:r>
            <a:r>
              <a:rPr lang="en-US"/>
              <a:t>:&amp;</a:t>
            </a:r>
            <a:r>
              <a:rPr lang="en-US" err="1"/>
              <a:t>imgrc</a:t>
            </a:r>
            <a:r>
              <a:rPr lang="en-US"/>
              <a:t>=4u5ome5MrB7JJM:</a:t>
            </a:r>
          </a:p>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26</a:t>
            </a:fld>
            <a:endParaRPr lang="en-US"/>
          </a:p>
        </p:txBody>
      </p:sp>
    </p:spTree>
    <p:extLst>
      <p:ext uri="{BB962C8B-B14F-4D97-AF65-F5344CB8AC3E}">
        <p14:creationId xmlns:p14="http://schemas.microsoft.com/office/powerpoint/2010/main" val="1046314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Eric</a:t>
            </a:r>
            <a:r>
              <a:rPr lang="en-US" baseline="0"/>
              <a:t> from KPMG—Why now?  </a:t>
            </a:r>
          </a:p>
          <a:p>
            <a:r>
              <a:rPr lang="en-US" baseline="0"/>
              <a:t>A:  Customer expectation and customer experience</a:t>
            </a:r>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2</a:t>
            </a:fld>
            <a:endParaRPr lang="en-US"/>
          </a:p>
        </p:txBody>
      </p:sp>
    </p:spTree>
    <p:extLst>
      <p:ext uri="{BB962C8B-B14F-4D97-AF65-F5344CB8AC3E}">
        <p14:creationId xmlns:p14="http://schemas.microsoft.com/office/powerpoint/2010/main" val="2411608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https://blockchainhub.net/blog/infographics/smart-contracts-explained/</a:t>
            </a:r>
          </a:p>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27</a:t>
            </a:fld>
            <a:endParaRPr lang="en-US"/>
          </a:p>
        </p:txBody>
      </p:sp>
    </p:spTree>
    <p:extLst>
      <p:ext uri="{BB962C8B-B14F-4D97-AF65-F5344CB8AC3E}">
        <p14:creationId xmlns:p14="http://schemas.microsoft.com/office/powerpoint/2010/main" val="1552599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google.com/search?rlz=1C1GCEA_enUS801US801&amp;tbm=isch&amp;q=sap+infographic+blockchain+technology&amp;backchip=online_chips:ibm&amp;chips=q:sap+infographic+blockchain+technology,online_chips:cryptocurrency&amp;sa=X&amp;ved=0ahUKEwigkr7PwuPcAhXM6oMKHRNRDXoQ4VYIJigB&amp;biw=1363&amp;bih=785&amp;dpr=2.2#imgrc=3d_Os3nQfPgXRM:</a:t>
            </a:r>
          </a:p>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28</a:t>
            </a:fld>
            <a:endParaRPr lang="en-US"/>
          </a:p>
        </p:txBody>
      </p:sp>
    </p:spTree>
    <p:extLst>
      <p:ext uri="{BB962C8B-B14F-4D97-AF65-F5344CB8AC3E}">
        <p14:creationId xmlns:p14="http://schemas.microsoft.com/office/powerpoint/2010/main" val="817413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t>
            </a:r>
            <a:r>
              <a:rPr lang="en-US" baseline="0"/>
              <a:t> Smart!  No AI, Machine Learning, or Modification</a:t>
            </a:r>
          </a:p>
          <a:p>
            <a:r>
              <a:rPr lang="en-US" baseline="0"/>
              <a:t>Simply a pre-defined script</a:t>
            </a:r>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29</a:t>
            </a:fld>
            <a:endParaRPr lang="en-US"/>
          </a:p>
        </p:txBody>
      </p:sp>
    </p:spTree>
    <p:extLst>
      <p:ext uri="{BB962C8B-B14F-4D97-AF65-F5344CB8AC3E}">
        <p14:creationId xmlns:p14="http://schemas.microsoft.com/office/powerpoint/2010/main" val="3982785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30</a:t>
            </a:fld>
            <a:endParaRPr lang="en-US"/>
          </a:p>
        </p:txBody>
      </p:sp>
    </p:spTree>
    <p:extLst>
      <p:ext uri="{BB962C8B-B14F-4D97-AF65-F5344CB8AC3E}">
        <p14:creationId xmlns:p14="http://schemas.microsoft.com/office/powerpoint/2010/main" val="522873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a:p>
            <a:r>
              <a:rPr lang="en-US" baseline="0" dirty="0" err="1"/>
              <a:t>Walmart</a:t>
            </a:r>
            <a:r>
              <a:rPr lang="en-US" baseline="0" dirty="0" err="1">
                <a:sym typeface="Wingdings" panose="05000000000000000000" pitchFamily="2" charset="2"/>
              </a:rPr>
              <a:t>best</a:t>
            </a:r>
            <a:r>
              <a:rPr lang="en-US" baseline="0" dirty="0">
                <a:sym typeface="Wingdings" panose="05000000000000000000" pitchFamily="2" charset="2"/>
              </a:rPr>
              <a:t> test with IBM  7 days manual tracking vs 2.2 seconds in </a:t>
            </a:r>
            <a:r>
              <a:rPr lang="en-US" baseline="0" dirty="0" err="1">
                <a:sym typeface="Wingdings" panose="05000000000000000000" pitchFamily="2" charset="2"/>
              </a:rPr>
              <a:t>blockchain</a:t>
            </a:r>
            <a:endParaRPr lang="en-US" baseline="0" dirty="0">
              <a:sym typeface="Wingdings" panose="05000000000000000000" pitchFamily="2" charset="2"/>
            </a:endParaRPr>
          </a:p>
          <a:p>
            <a:r>
              <a:rPr lang="en-US" dirty="0"/>
              <a:t>https://techcrunch.com/2018/09/24/walmart-is-betting-on-the-blockchain-to-improve-food-safety/</a:t>
            </a:r>
          </a:p>
          <a:p>
            <a:endParaRPr lang="en-US" dirty="0"/>
          </a:p>
          <a:p>
            <a:pPr marL="0" indent="0">
              <a:buNone/>
            </a:pPr>
            <a:r>
              <a:rPr lang="en-US" dirty="0"/>
              <a:t>LOGISTICS—Europe’s largest port researching logistics applications</a:t>
            </a:r>
          </a:p>
          <a:p>
            <a:pPr marL="0" indent="0">
              <a:buNone/>
            </a:pPr>
            <a:r>
              <a:rPr lang="en-US" dirty="0"/>
              <a:t>UTILITIES—Trading energy futures at electric vehicle charging stations</a:t>
            </a:r>
          </a:p>
          <a:p>
            <a:pPr marL="0" indent="0">
              <a:buNone/>
            </a:pPr>
            <a:r>
              <a:rPr lang="en-US" dirty="0"/>
              <a:t>SOCIAL MEDIA—Users have added opportunity to own and control their images/content</a:t>
            </a:r>
          </a:p>
          <a:p>
            <a:pPr marL="0" indent="0">
              <a:buNone/>
            </a:pPr>
            <a:r>
              <a:rPr lang="en-US" dirty="0"/>
              <a:t>HEALTHCARE—Transform electronic health records</a:t>
            </a:r>
          </a:p>
          <a:p>
            <a:pPr marL="0" indent="0">
              <a:buNone/>
            </a:pPr>
            <a:r>
              <a:rPr lang="en-US" dirty="0"/>
              <a:t>FINANCE—Smart bonds and smart contracts</a:t>
            </a:r>
          </a:p>
          <a:p>
            <a:pPr marL="0" indent="0">
              <a:buNone/>
            </a:pPr>
            <a:r>
              <a:rPr lang="en-US" dirty="0"/>
              <a:t>INSURANCE—Encryption with claims processing</a:t>
            </a:r>
          </a:p>
          <a:p>
            <a:pPr marL="0" indent="0">
              <a:buNone/>
            </a:pPr>
            <a:r>
              <a:rPr lang="en-US" dirty="0"/>
              <a:t>BANKING—Cross-border transactions</a:t>
            </a:r>
          </a:p>
          <a:p>
            <a:pPr marL="0" indent="0">
              <a:buNone/>
            </a:pPr>
            <a:r>
              <a:rPr lang="en-US" dirty="0"/>
              <a:t>EDUCATION—Texas system investing in </a:t>
            </a:r>
            <a:r>
              <a:rPr lang="en-US" dirty="0" err="1"/>
              <a:t>Blockchain</a:t>
            </a:r>
            <a:r>
              <a:rPr lang="en-US" dirty="0"/>
              <a:t> for student transcripts</a:t>
            </a:r>
          </a:p>
          <a:p>
            <a:pPr marL="0" indent="0">
              <a:buNone/>
            </a:pPr>
            <a:r>
              <a:rPr lang="en-US" dirty="0"/>
              <a:t>Add voting </a:t>
            </a:r>
          </a:p>
          <a:p>
            <a:endParaRPr lang="en-US" dirty="0"/>
          </a:p>
        </p:txBody>
      </p:sp>
      <p:sp>
        <p:nvSpPr>
          <p:cNvPr id="4" name="Slide Number Placeholder 3"/>
          <p:cNvSpPr>
            <a:spLocks noGrp="1"/>
          </p:cNvSpPr>
          <p:nvPr>
            <p:ph type="sldNum" sz="quarter" idx="10"/>
          </p:nvPr>
        </p:nvSpPr>
        <p:spPr/>
        <p:txBody>
          <a:bodyPr/>
          <a:lstStyle/>
          <a:p>
            <a:fld id="{F94F1804-97C7-49BE-BB53-588BDF0BAF7E}" type="slidenum">
              <a:rPr lang="en-US" smtClean="0"/>
              <a:t>31</a:t>
            </a:fld>
            <a:endParaRPr lang="en-US"/>
          </a:p>
        </p:txBody>
      </p:sp>
    </p:spTree>
    <p:extLst>
      <p:ext uri="{BB962C8B-B14F-4D97-AF65-F5344CB8AC3E}">
        <p14:creationId xmlns:p14="http://schemas.microsoft.com/office/powerpoint/2010/main" val="2868615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a:p>
            <a:r>
              <a:rPr lang="en-US" dirty="0"/>
              <a:t>VOTING—ZUG,</a:t>
            </a:r>
            <a:r>
              <a:rPr lang="en-US" baseline="0" dirty="0"/>
              <a:t> SWITZERLAND</a:t>
            </a:r>
          </a:p>
          <a:p>
            <a:r>
              <a:rPr lang="en-US" baseline="0" dirty="0"/>
              <a:t>BIRTH RECORDS—(FOSTER CHILDREN AND ORPHANS),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oogle.com/search?rlz=1C1GCEA_enUS801US801&amp;tbm=isch&amp;q=sap+infographic+blockchain+technology&amp;chips=q:sap+infographic+blockchain+technology,online_chips:ibm,online_chips:cryptocurrency&amp;sa=X&amp;ved=0ahUKEwiMjv3KwuPcAhVk2IMKHRJeB14Q4lYILigF&amp;biw=1363&amp;bih=785&amp;dpr=2.2#imgrc=ciyuD8NQjS2TXM:</a:t>
            </a:r>
          </a:p>
          <a:p>
            <a:endParaRPr lang="en-US" dirty="0"/>
          </a:p>
        </p:txBody>
      </p:sp>
      <p:sp>
        <p:nvSpPr>
          <p:cNvPr id="4" name="Slide Number Placeholder 3"/>
          <p:cNvSpPr>
            <a:spLocks noGrp="1"/>
          </p:cNvSpPr>
          <p:nvPr>
            <p:ph type="sldNum" sz="quarter" idx="10"/>
          </p:nvPr>
        </p:nvSpPr>
        <p:spPr/>
        <p:txBody>
          <a:bodyPr/>
          <a:lstStyle/>
          <a:p>
            <a:fld id="{F94F1804-97C7-49BE-BB53-588BDF0BAF7E}" type="slidenum">
              <a:rPr lang="en-US" smtClean="0"/>
              <a:t>33</a:t>
            </a:fld>
            <a:endParaRPr lang="en-US"/>
          </a:p>
        </p:txBody>
      </p:sp>
    </p:spTree>
    <p:extLst>
      <p:ext uri="{BB962C8B-B14F-4D97-AF65-F5344CB8AC3E}">
        <p14:creationId xmlns:p14="http://schemas.microsoft.com/office/powerpoint/2010/main" val="1000063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a:p>
            <a:r>
              <a:rPr lang="en-US" dirty="0"/>
              <a:t>VOTING—ZUG,</a:t>
            </a:r>
            <a:r>
              <a:rPr lang="en-US" baseline="0" dirty="0"/>
              <a:t> SWITZERLAND</a:t>
            </a:r>
          </a:p>
          <a:p>
            <a:r>
              <a:rPr lang="en-US" baseline="0" dirty="0"/>
              <a:t>BIRTH RECORDS—(FOSTER CHILDREN AND ORPHANS),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oogle.com/search?rlz=1C1GCEA_enUS801US801&amp;tbm=isch&amp;q=sap+infographic+blockchain+technology&amp;chips=q:sap+infographic+blockchain+technology,online_chips:ibm,online_chips:cryptocurrency&amp;sa=X&amp;ved=0ahUKEwiMjv3KwuPcAhVk2IMKHRJeB14Q4lYILigF&amp;biw=1363&amp;bih=785&amp;dpr=2.2#imgrc=ciyuD8NQjS2TXM:</a:t>
            </a:r>
          </a:p>
          <a:p>
            <a:endParaRPr lang="en-US" dirty="0"/>
          </a:p>
          <a:p>
            <a:r>
              <a:rPr lang="en-US" dirty="0"/>
              <a:t>https://medium.com/uport/zug-id-exploring-the-first-publicly-verified-blockchain-identity-38bd0ee3702</a:t>
            </a:r>
          </a:p>
        </p:txBody>
      </p:sp>
      <p:sp>
        <p:nvSpPr>
          <p:cNvPr id="4" name="Slide Number Placeholder 3"/>
          <p:cNvSpPr>
            <a:spLocks noGrp="1"/>
          </p:cNvSpPr>
          <p:nvPr>
            <p:ph type="sldNum" sz="quarter" idx="10"/>
          </p:nvPr>
        </p:nvSpPr>
        <p:spPr/>
        <p:txBody>
          <a:bodyPr/>
          <a:lstStyle/>
          <a:p>
            <a:fld id="{F94F1804-97C7-49BE-BB53-588BDF0BAF7E}" type="slidenum">
              <a:rPr lang="en-US" smtClean="0"/>
              <a:t>34</a:t>
            </a:fld>
            <a:endParaRPr lang="en-US"/>
          </a:p>
        </p:txBody>
      </p:sp>
    </p:spTree>
    <p:extLst>
      <p:ext uri="{BB962C8B-B14F-4D97-AF65-F5344CB8AC3E}">
        <p14:creationId xmlns:p14="http://schemas.microsoft.com/office/powerpoint/2010/main" val="2476543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bing.com/images/search?view=detailV2&amp;ccid=u3kCVD6k&amp;id=F19586D358A8B388C3EA7A70B7AF8FFF5EF6C32F&amp;thid=OIP.u3kCVD6ktV_jjkJJuQHA7wHaFj&amp;mediaurl=https%3A%2F%2Fimage.slidesharecdn.com%2Fv3-q32015sob1-151014141801-lva1-app6892%2F95%2Fstate-of-bitcoin-and-blockchain-q3-2015-68-638.jpg%3Fcb%3D1453145721&amp;exph=479&amp;expw=638&amp;q=Blockchain+Public+Vs.+Private+vs+consortium&amp;simid=607992033968196413&amp;selectedindex=19&amp;cbir=sbi&amp;ajaxhist=0&amp;vt=Default</a:t>
            </a:r>
          </a:p>
        </p:txBody>
      </p:sp>
      <p:sp>
        <p:nvSpPr>
          <p:cNvPr id="4" name="Slide Number Placeholder 3"/>
          <p:cNvSpPr>
            <a:spLocks noGrp="1"/>
          </p:cNvSpPr>
          <p:nvPr>
            <p:ph type="sldNum" sz="quarter" idx="10"/>
          </p:nvPr>
        </p:nvSpPr>
        <p:spPr/>
        <p:txBody>
          <a:bodyPr/>
          <a:lstStyle/>
          <a:p>
            <a:fld id="{F94F1804-97C7-49BE-BB53-588BDF0BAF7E}" type="slidenum">
              <a:rPr lang="en-US" smtClean="0"/>
              <a:t>35</a:t>
            </a:fld>
            <a:endParaRPr lang="en-US"/>
          </a:p>
        </p:txBody>
      </p:sp>
    </p:spTree>
    <p:extLst>
      <p:ext uri="{BB962C8B-B14F-4D97-AF65-F5344CB8AC3E}">
        <p14:creationId xmlns:p14="http://schemas.microsoft.com/office/powerpoint/2010/main" val="275865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Apache is an open source foundation (</a:t>
            </a:r>
            <a:r>
              <a:rPr lang="en-US" err="1"/>
              <a:t>linux</a:t>
            </a:r>
            <a:r>
              <a:rPr lang="en-US"/>
              <a:t>, tomcat, eclipse, Cassandra, Hadoop)</a:t>
            </a:r>
          </a:p>
          <a:p>
            <a:r>
              <a:rPr lang="en-US"/>
              <a:t>IBM Hyperledger is a commercial application of apache </a:t>
            </a:r>
            <a:r>
              <a:rPr lang="en-US" err="1"/>
              <a:t>hyperledger</a:t>
            </a:r>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37</a:t>
            </a:fld>
            <a:endParaRPr lang="en-US"/>
          </a:p>
        </p:txBody>
      </p:sp>
    </p:spTree>
    <p:extLst>
      <p:ext uri="{BB962C8B-B14F-4D97-AF65-F5344CB8AC3E}">
        <p14:creationId xmlns:p14="http://schemas.microsoft.com/office/powerpoint/2010/main" val="891773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https://www.hyperledger.org/projects/fabric</a:t>
            </a:r>
          </a:p>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38</a:t>
            </a:fld>
            <a:endParaRPr lang="en-US"/>
          </a:p>
        </p:txBody>
      </p:sp>
    </p:spTree>
    <p:extLst>
      <p:ext uri="{BB962C8B-B14F-4D97-AF65-F5344CB8AC3E}">
        <p14:creationId xmlns:p14="http://schemas.microsoft.com/office/powerpoint/2010/main" val="234591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4</a:t>
            </a:fld>
            <a:endParaRPr lang="en-US"/>
          </a:p>
        </p:txBody>
      </p:sp>
    </p:spTree>
    <p:extLst>
      <p:ext uri="{BB962C8B-B14F-4D97-AF65-F5344CB8AC3E}">
        <p14:creationId xmlns:p14="http://schemas.microsoft.com/office/powerpoint/2010/main" val="2252206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https://www.google.com/search?tbm=isch&amp;q=sap+blockchain+smart+contract&amp;backchip=online_chips:hyperledger&amp;chips=q:sap+blockchain+smart+contract,online_chips:fabric&amp;sa=X&amp;ved=0ahUKEwjhpciRpIzdAhUE9IMKHWS0CKEQ4VYIJigB&amp;biw=1000&amp;bih=576&amp;dpr=3#imgrc=VaWbC8SxNpA9jM:</a:t>
            </a:r>
          </a:p>
        </p:txBody>
      </p:sp>
      <p:sp>
        <p:nvSpPr>
          <p:cNvPr id="4" name="Slide Number Placeholder 3"/>
          <p:cNvSpPr>
            <a:spLocks noGrp="1"/>
          </p:cNvSpPr>
          <p:nvPr>
            <p:ph type="sldNum" sz="quarter" idx="10"/>
          </p:nvPr>
        </p:nvSpPr>
        <p:spPr/>
        <p:txBody>
          <a:bodyPr/>
          <a:lstStyle/>
          <a:p>
            <a:fld id="{F94F1804-97C7-49BE-BB53-588BDF0BAF7E}" type="slidenum">
              <a:rPr lang="en-US" smtClean="0"/>
              <a:t>39</a:t>
            </a:fld>
            <a:endParaRPr lang="en-US"/>
          </a:p>
        </p:txBody>
      </p:sp>
    </p:spTree>
    <p:extLst>
      <p:ext uri="{BB962C8B-B14F-4D97-AF65-F5344CB8AC3E}">
        <p14:creationId xmlns:p14="http://schemas.microsoft.com/office/powerpoint/2010/main" val="497608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42</a:t>
            </a:fld>
            <a:endParaRPr lang="en-US"/>
          </a:p>
        </p:txBody>
      </p:sp>
    </p:spTree>
    <p:extLst>
      <p:ext uri="{BB962C8B-B14F-4D97-AF65-F5344CB8AC3E}">
        <p14:creationId xmlns:p14="http://schemas.microsoft.com/office/powerpoint/2010/main" val="218944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43</a:t>
            </a:fld>
            <a:endParaRPr lang="en-US"/>
          </a:p>
        </p:txBody>
      </p:sp>
    </p:spTree>
    <p:extLst>
      <p:ext uri="{BB962C8B-B14F-4D97-AF65-F5344CB8AC3E}">
        <p14:creationId xmlns:p14="http://schemas.microsoft.com/office/powerpoint/2010/main" val="2844247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44</a:t>
            </a:fld>
            <a:endParaRPr lang="en-US"/>
          </a:p>
        </p:txBody>
      </p:sp>
    </p:spTree>
    <p:extLst>
      <p:ext uri="{BB962C8B-B14F-4D97-AF65-F5344CB8AC3E}">
        <p14:creationId xmlns:p14="http://schemas.microsoft.com/office/powerpoint/2010/main" val="198514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45</a:t>
            </a:fld>
            <a:endParaRPr lang="en-US"/>
          </a:p>
        </p:txBody>
      </p:sp>
    </p:spTree>
    <p:extLst>
      <p:ext uri="{BB962C8B-B14F-4D97-AF65-F5344CB8AC3E}">
        <p14:creationId xmlns:p14="http://schemas.microsoft.com/office/powerpoint/2010/main" val="1776231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I</a:t>
            </a:r>
          </a:p>
        </p:txBody>
      </p:sp>
      <p:sp>
        <p:nvSpPr>
          <p:cNvPr id="4" name="Slide Number Placeholder 3"/>
          <p:cNvSpPr>
            <a:spLocks noGrp="1"/>
          </p:cNvSpPr>
          <p:nvPr>
            <p:ph type="sldNum" sz="quarter" idx="10"/>
          </p:nvPr>
        </p:nvSpPr>
        <p:spPr/>
        <p:txBody>
          <a:bodyPr/>
          <a:lstStyle/>
          <a:p>
            <a:fld id="{F94F1804-97C7-49BE-BB53-588BDF0BAF7E}" type="slidenum">
              <a:rPr lang="en-US" smtClean="0"/>
              <a:t>46</a:t>
            </a:fld>
            <a:endParaRPr lang="en-US"/>
          </a:p>
        </p:txBody>
      </p:sp>
    </p:spTree>
    <p:extLst>
      <p:ext uri="{BB962C8B-B14F-4D97-AF65-F5344CB8AC3E}">
        <p14:creationId xmlns:p14="http://schemas.microsoft.com/office/powerpoint/2010/main" val="2586212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a:p>
            <a:pPr marL="0" indent="0">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fld id="{F94F1804-97C7-49BE-BB53-588BDF0BAF7E}" type="slidenum">
              <a:rPr lang="en-US" smtClean="0"/>
              <a:t>47</a:t>
            </a:fld>
            <a:endParaRPr lang="en-US"/>
          </a:p>
        </p:txBody>
      </p:sp>
    </p:spTree>
    <p:extLst>
      <p:ext uri="{BB962C8B-B14F-4D97-AF65-F5344CB8AC3E}">
        <p14:creationId xmlns:p14="http://schemas.microsoft.com/office/powerpoint/2010/main" val="3077154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48</a:t>
            </a:fld>
            <a:endParaRPr lang="en-US"/>
          </a:p>
        </p:txBody>
      </p:sp>
    </p:spTree>
    <p:extLst>
      <p:ext uri="{BB962C8B-B14F-4D97-AF65-F5344CB8AC3E}">
        <p14:creationId xmlns:p14="http://schemas.microsoft.com/office/powerpoint/2010/main" val="3738251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49</a:t>
            </a:fld>
            <a:endParaRPr lang="en-US"/>
          </a:p>
        </p:txBody>
      </p:sp>
    </p:spTree>
    <p:extLst>
      <p:ext uri="{BB962C8B-B14F-4D97-AF65-F5344CB8AC3E}">
        <p14:creationId xmlns:p14="http://schemas.microsoft.com/office/powerpoint/2010/main" val="1054138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50</a:t>
            </a:fld>
            <a:endParaRPr lang="en-US"/>
          </a:p>
        </p:txBody>
      </p:sp>
    </p:spTree>
    <p:extLst>
      <p:ext uri="{BB962C8B-B14F-4D97-AF65-F5344CB8AC3E}">
        <p14:creationId xmlns:p14="http://schemas.microsoft.com/office/powerpoint/2010/main" val="384787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5</a:t>
            </a:fld>
            <a:endParaRPr lang="en-US"/>
          </a:p>
        </p:txBody>
      </p:sp>
    </p:spTree>
    <p:extLst>
      <p:ext uri="{BB962C8B-B14F-4D97-AF65-F5344CB8AC3E}">
        <p14:creationId xmlns:p14="http://schemas.microsoft.com/office/powerpoint/2010/main" val="2422233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51</a:t>
            </a:fld>
            <a:endParaRPr lang="en-US"/>
          </a:p>
        </p:txBody>
      </p:sp>
    </p:spTree>
    <p:extLst>
      <p:ext uri="{BB962C8B-B14F-4D97-AF65-F5344CB8AC3E}">
        <p14:creationId xmlns:p14="http://schemas.microsoft.com/office/powerpoint/2010/main" val="3216653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52</a:t>
            </a:fld>
            <a:endParaRPr lang="en-US"/>
          </a:p>
        </p:txBody>
      </p:sp>
    </p:spTree>
    <p:extLst>
      <p:ext uri="{BB962C8B-B14F-4D97-AF65-F5344CB8AC3E}">
        <p14:creationId xmlns:p14="http://schemas.microsoft.com/office/powerpoint/2010/main" val="3998160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a:t>
            </a:r>
            <a:r>
              <a:rPr lang="en-US" baseline="0" dirty="0"/>
              <a:t>  Smart meters?  AZ Salt River Project</a:t>
            </a:r>
          </a:p>
          <a:p>
            <a:pPr marL="171450" indent="-171450">
              <a:buFont typeface="Arial" panose="020B0604020202020204" pitchFamily="34" charset="0"/>
              <a:buChar char="•"/>
            </a:pPr>
            <a:r>
              <a:rPr lang="en-US" baseline="0" dirty="0"/>
              <a:t>Prepaid power</a:t>
            </a:r>
          </a:p>
          <a:p>
            <a:pPr marL="171450" indent="-171450">
              <a:buFont typeface="Arial" panose="020B0604020202020204" pitchFamily="34" charset="0"/>
              <a:buChar char="•"/>
            </a:pPr>
            <a:r>
              <a:rPr lang="en-US" baseline="0" dirty="0"/>
              <a:t>Users see real time usage</a:t>
            </a:r>
          </a:p>
          <a:p>
            <a:endParaRPr lang="en-US" baseline="0" dirty="0"/>
          </a:p>
          <a:p>
            <a:r>
              <a:rPr lang="en-US" baseline="0" dirty="0"/>
              <a:t>Power:  Smart Grids  Park Slope Project in Brooklyn, NY</a:t>
            </a:r>
          </a:p>
          <a:p>
            <a:pPr marL="171450" indent="-171450">
              <a:buFont typeface="Arial" panose="020B0604020202020204" pitchFamily="34" charset="0"/>
              <a:buChar char="•"/>
            </a:pPr>
            <a:r>
              <a:rPr lang="en-US" baseline="0" dirty="0"/>
              <a:t>130 building—sell “extra” energy</a:t>
            </a:r>
          </a:p>
          <a:p>
            <a:pPr marL="171450" indent="-171450">
              <a:buFont typeface="Arial" panose="020B0604020202020204" pitchFamily="34" charset="0"/>
              <a:buChar char="•"/>
            </a:pPr>
            <a:r>
              <a:rPr lang="en-US" baseline="0" dirty="0"/>
              <a:t>Hurricane Sandy—1 month later 1% no power</a:t>
            </a:r>
          </a:p>
          <a:p>
            <a:pPr marL="171450" indent="-171450">
              <a:buFont typeface="Arial" panose="020B0604020202020204" pitchFamily="34" charset="0"/>
              <a:buChar char="•"/>
            </a:pPr>
            <a:r>
              <a:rPr lang="en-US" baseline="0" dirty="0"/>
              <a:t>Florence, Katrina, Houston…..plus respond to terror attack</a:t>
            </a:r>
            <a:endParaRPr lang="en-US" dirty="0"/>
          </a:p>
        </p:txBody>
      </p:sp>
      <p:sp>
        <p:nvSpPr>
          <p:cNvPr id="4" name="Slide Number Placeholder 3"/>
          <p:cNvSpPr>
            <a:spLocks noGrp="1"/>
          </p:cNvSpPr>
          <p:nvPr>
            <p:ph type="sldNum" sz="quarter" idx="10"/>
          </p:nvPr>
        </p:nvSpPr>
        <p:spPr/>
        <p:txBody>
          <a:bodyPr/>
          <a:lstStyle/>
          <a:p>
            <a:fld id="{F94F1804-97C7-49BE-BB53-588BDF0BAF7E}" type="slidenum">
              <a:rPr lang="en-US" smtClean="0"/>
              <a:t>57</a:t>
            </a:fld>
            <a:endParaRPr lang="en-US"/>
          </a:p>
        </p:txBody>
      </p:sp>
    </p:spTree>
    <p:extLst>
      <p:ext uri="{BB962C8B-B14F-4D97-AF65-F5344CB8AC3E}">
        <p14:creationId xmlns:p14="http://schemas.microsoft.com/office/powerpoint/2010/main" val="4241636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sv-SE"/>
              <a:t>1 +</a:t>
            </a:r>
            <a:r>
              <a:rPr lang="sv-SE" baseline="0"/>
              <a:t> 2)  AICPA and Wall Street Blockchain Alliance </a:t>
            </a:r>
            <a:r>
              <a:rPr lang="sv-SE" u="sng" baseline="0"/>
              <a:t>Accounting Today </a:t>
            </a:r>
            <a:r>
              <a:rPr lang="sv-SE" baseline="0"/>
              <a:t>10/23/17</a:t>
            </a:r>
          </a:p>
          <a:p>
            <a:r>
              <a:rPr lang="sv-SE" baseline="0"/>
              <a:t>3.)  Blockchain considerations for managements and auditors </a:t>
            </a:r>
            <a:r>
              <a:rPr lang="sv-SE" u="sng" baseline="0"/>
              <a:t>Journal of Accounting</a:t>
            </a:r>
            <a:r>
              <a:rPr lang="sv-SE" baseline="0"/>
              <a:t> 12/5/17</a:t>
            </a:r>
            <a:endParaRPr lang="sv-SE"/>
          </a:p>
        </p:txBody>
      </p:sp>
      <p:sp>
        <p:nvSpPr>
          <p:cNvPr id="4" name="Slide Number Placeholder 3"/>
          <p:cNvSpPr>
            <a:spLocks noGrp="1"/>
          </p:cNvSpPr>
          <p:nvPr>
            <p:ph type="sldNum" sz="quarter" idx="10"/>
          </p:nvPr>
        </p:nvSpPr>
        <p:spPr/>
        <p:txBody>
          <a:bodyPr/>
          <a:lstStyle/>
          <a:p>
            <a:fld id="{6F9C640F-7FEC-4556-ACF6-062C18A2E8EF}" type="slidenum">
              <a:rPr lang="sv-SE" smtClean="0">
                <a:solidFill>
                  <a:prstClr val="black"/>
                </a:solidFill>
              </a:rPr>
              <a:pPr/>
              <a:t>58</a:t>
            </a:fld>
            <a:endParaRPr lang="sv-SE">
              <a:solidFill>
                <a:prstClr val="black"/>
              </a:solidFill>
            </a:endParaRPr>
          </a:p>
        </p:txBody>
      </p:sp>
    </p:spTree>
    <p:extLst>
      <p:ext uri="{BB962C8B-B14F-4D97-AF65-F5344CB8AC3E}">
        <p14:creationId xmlns:p14="http://schemas.microsoft.com/office/powerpoint/2010/main" val="1487922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Mike from</a:t>
            </a:r>
            <a:r>
              <a:rPr lang="en-US" baseline="0"/>
              <a:t> </a:t>
            </a:r>
            <a:r>
              <a:rPr lang="en-US" baseline="0" err="1"/>
              <a:t>Deloitte</a:t>
            </a:r>
            <a:r>
              <a:rPr lang="en-US" baseline="0" err="1">
                <a:sym typeface="Wingdings" panose="05000000000000000000" pitchFamily="2" charset="2"/>
              </a:rPr>
              <a:t>more</a:t>
            </a:r>
            <a:r>
              <a:rPr lang="en-US" baseline="0">
                <a:sym typeface="Wingdings" panose="05000000000000000000" pitchFamily="2" charset="2"/>
              </a:rPr>
              <a:t> focus on controls and real time </a:t>
            </a:r>
            <a:r>
              <a:rPr lang="en-US" baseline="0" err="1">
                <a:sym typeface="Wingdings" panose="05000000000000000000" pitchFamily="2" charset="2"/>
              </a:rPr>
              <a:t>annomalies</a:t>
            </a:r>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59</a:t>
            </a:fld>
            <a:endParaRPr lang="en-US"/>
          </a:p>
        </p:txBody>
      </p:sp>
    </p:spTree>
    <p:extLst>
      <p:ext uri="{BB962C8B-B14F-4D97-AF65-F5344CB8AC3E}">
        <p14:creationId xmlns:p14="http://schemas.microsoft.com/office/powerpoint/2010/main" val="4126993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F9C640F-7FEC-4556-ACF6-062C18A2E8EF}" type="slidenum">
              <a:rPr lang="sv-SE" smtClean="0">
                <a:solidFill>
                  <a:prstClr val="black"/>
                </a:solidFill>
              </a:rPr>
              <a:pPr/>
              <a:t>62</a:t>
            </a:fld>
            <a:endParaRPr lang="sv-SE">
              <a:solidFill>
                <a:prstClr val="black"/>
              </a:solidFill>
            </a:endParaRPr>
          </a:p>
        </p:txBody>
      </p:sp>
    </p:spTree>
    <p:extLst>
      <p:ext uri="{BB962C8B-B14F-4D97-AF65-F5344CB8AC3E}">
        <p14:creationId xmlns:p14="http://schemas.microsoft.com/office/powerpoint/2010/main" val="1380096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a:p>
            <a:pPr marL="0" indent="0">
              <a:spcBef>
                <a:spcPts val="0"/>
              </a:spcBef>
              <a:buNone/>
            </a:pPr>
            <a:endParaRPr lang="en-US"/>
          </a:p>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6</a:t>
            </a:fld>
            <a:endParaRPr lang="en-US"/>
          </a:p>
        </p:txBody>
      </p:sp>
    </p:spTree>
    <p:extLst>
      <p:ext uri="{BB962C8B-B14F-4D97-AF65-F5344CB8AC3E}">
        <p14:creationId xmlns:p14="http://schemas.microsoft.com/office/powerpoint/2010/main" val="458750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https://hyperledger.github.io/composer/latest/reference/glossary</a:t>
            </a:r>
          </a:p>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9</a:t>
            </a:fld>
            <a:endParaRPr lang="en-US"/>
          </a:p>
        </p:txBody>
      </p:sp>
    </p:spTree>
    <p:extLst>
      <p:ext uri="{BB962C8B-B14F-4D97-AF65-F5344CB8AC3E}">
        <p14:creationId xmlns:p14="http://schemas.microsoft.com/office/powerpoint/2010/main" val="2226756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BC is a mechanism to trust the transaction</a:t>
            </a:r>
          </a:p>
          <a:p>
            <a:endParaRPr lang="en-US"/>
          </a:p>
        </p:txBody>
      </p:sp>
      <p:sp>
        <p:nvSpPr>
          <p:cNvPr id="4" name="Slide Number Placeholder 3"/>
          <p:cNvSpPr>
            <a:spLocks noGrp="1"/>
          </p:cNvSpPr>
          <p:nvPr>
            <p:ph type="sldNum" sz="quarter" idx="10"/>
          </p:nvPr>
        </p:nvSpPr>
        <p:spPr/>
        <p:txBody>
          <a:bodyPr/>
          <a:lstStyle/>
          <a:p>
            <a:fld id="{F94F1804-97C7-49BE-BB53-588BDF0BAF7E}" type="slidenum">
              <a:rPr lang="en-US" smtClean="0"/>
              <a:t>10</a:t>
            </a:fld>
            <a:endParaRPr lang="en-US"/>
          </a:p>
        </p:txBody>
      </p:sp>
    </p:spTree>
    <p:extLst>
      <p:ext uri="{BB962C8B-B14F-4D97-AF65-F5344CB8AC3E}">
        <p14:creationId xmlns:p14="http://schemas.microsoft.com/office/powerpoint/2010/main" val="2787941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spcBef>
                <a:spcPts val="0"/>
              </a:spcBef>
              <a:buNone/>
            </a:pPr>
            <a:r>
              <a:rPr lang="en-US"/>
              <a:t>If record change, then it the hash changes b/c of algorithm</a:t>
            </a:r>
          </a:p>
        </p:txBody>
      </p:sp>
      <p:sp>
        <p:nvSpPr>
          <p:cNvPr id="4" name="Slide Number Placeholder 3"/>
          <p:cNvSpPr>
            <a:spLocks noGrp="1"/>
          </p:cNvSpPr>
          <p:nvPr>
            <p:ph type="sldNum" sz="quarter" idx="10"/>
          </p:nvPr>
        </p:nvSpPr>
        <p:spPr/>
        <p:txBody>
          <a:bodyPr/>
          <a:lstStyle/>
          <a:p>
            <a:fld id="{F94F1804-97C7-49BE-BB53-588BDF0BAF7E}" type="slidenum">
              <a:rPr lang="en-US" smtClean="0"/>
              <a:t>12</a:t>
            </a:fld>
            <a:endParaRPr lang="en-US"/>
          </a:p>
        </p:txBody>
      </p:sp>
    </p:spTree>
    <p:extLst>
      <p:ext uri="{BB962C8B-B14F-4D97-AF65-F5344CB8AC3E}">
        <p14:creationId xmlns:p14="http://schemas.microsoft.com/office/powerpoint/2010/main" val="3771351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Haines</a:t>
            </a:r>
            <a:r>
              <a:rPr lang="en-US" baseline="0" dirty="0"/>
              <a:t> from Oracle—reference “level” of trust.</a:t>
            </a:r>
          </a:p>
          <a:p>
            <a:r>
              <a:rPr lang="en-US" baseline="0" dirty="0"/>
              <a:t>This matters for permissioned vs </a:t>
            </a:r>
            <a:r>
              <a:rPr lang="en-US" baseline="0" dirty="0" err="1"/>
              <a:t>unpermissioned</a:t>
            </a:r>
            <a:endParaRPr lang="en-US" dirty="0"/>
          </a:p>
        </p:txBody>
      </p:sp>
      <p:sp>
        <p:nvSpPr>
          <p:cNvPr id="4" name="Slide Number Placeholder 3"/>
          <p:cNvSpPr>
            <a:spLocks noGrp="1"/>
          </p:cNvSpPr>
          <p:nvPr>
            <p:ph type="sldNum" sz="quarter" idx="10"/>
          </p:nvPr>
        </p:nvSpPr>
        <p:spPr/>
        <p:txBody>
          <a:bodyPr/>
          <a:lstStyle/>
          <a:p>
            <a:fld id="{F94F1804-97C7-49BE-BB53-588BDF0BAF7E}" type="slidenum">
              <a:rPr lang="en-US" smtClean="0"/>
              <a:t>13</a:t>
            </a:fld>
            <a:endParaRPr lang="en-US"/>
          </a:p>
        </p:txBody>
      </p:sp>
    </p:spTree>
    <p:extLst>
      <p:ext uri="{BB962C8B-B14F-4D97-AF65-F5344CB8AC3E}">
        <p14:creationId xmlns:p14="http://schemas.microsoft.com/office/powerpoint/2010/main" val="621491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2687FF-1A31-4C2D-9447-26EC6153397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6928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687FF-1A31-4C2D-9447-26EC6153397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4882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687FF-1A31-4C2D-9447-26EC6153397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90426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687FF-1A31-4C2D-9447-26EC6153397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208901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2687FF-1A31-4C2D-9447-26EC6153397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56912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2687FF-1A31-4C2D-9447-26EC6153397B}"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403210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2687FF-1A31-4C2D-9447-26EC6153397B}" type="datetimeFigureOut">
              <a:rPr lang="en-US" smtClean="0"/>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15689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2687FF-1A31-4C2D-9447-26EC6153397B}" type="datetimeFigureOut">
              <a:rPr lang="en-US" smtClean="0"/>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949762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687FF-1A31-4C2D-9447-26EC6153397B}" type="datetimeFigureOut">
              <a:rPr lang="en-US" smtClean="0"/>
              <a:t>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3784637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2687FF-1A31-4C2D-9447-26EC6153397B}"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354816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2687FF-1A31-4C2D-9447-26EC6153397B}"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BB19-F0DD-4E9E-94D3-9D58708989AB}" type="slidenum">
              <a:rPr lang="en-US" smtClean="0"/>
              <a:t>‹#›</a:t>
            </a:fld>
            <a:endParaRPr lang="en-US"/>
          </a:p>
        </p:txBody>
      </p:sp>
    </p:spTree>
    <p:extLst>
      <p:ext uri="{BB962C8B-B14F-4D97-AF65-F5344CB8AC3E}">
        <p14:creationId xmlns:p14="http://schemas.microsoft.com/office/powerpoint/2010/main" val="1531126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687FF-1A31-4C2D-9447-26EC6153397B}" type="datetimeFigureOut">
              <a:rPr lang="en-US" smtClean="0"/>
              <a:t>11/2/2018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9BB19-F0DD-4E9E-94D3-9D58708989AB}" type="slidenum">
              <a:rPr lang="en-US" smtClean="0"/>
              <a:t>‹#›</a:t>
            </a:fld>
            <a:endParaRPr lang="en-US"/>
          </a:p>
        </p:txBody>
      </p:sp>
    </p:spTree>
    <p:extLst>
      <p:ext uri="{BB962C8B-B14F-4D97-AF65-F5344CB8AC3E}">
        <p14:creationId xmlns:p14="http://schemas.microsoft.com/office/powerpoint/2010/main" val="2756361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youtube.com/watch?v=S9JGmA5_unY" TargetMode="Externa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nders.com/blockchain/blockchain.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jpeg"/><Relationship Id="rId7"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25.jpeg"/><Relationship Id="rId10" Type="http://schemas.openxmlformats.org/officeDocument/2006/relationships/image" Target="../media/image37.jpeg"/><Relationship Id="rId4" Type="http://schemas.openxmlformats.org/officeDocument/2006/relationships/image" Target="../media/image17.pn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illinoisblockchain.tech/blockchain-cook-county-final-repor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3.png"/><Relationship Id="rId7" Type="http://schemas.openxmlformats.org/officeDocument/2006/relationships/diagramColors" Target="../diagrams/colors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hyperlink" Target="https://anders.com/blockchain/blockchain.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80.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6.jpe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5.jpe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76.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8222" y="1244918"/>
            <a:ext cx="9144000" cy="1631216"/>
          </a:xfrm>
          <a:prstGeom prst="rect">
            <a:avLst/>
          </a:prstGeom>
          <a:noFill/>
        </p:spPr>
        <p:txBody>
          <a:bodyPr wrap="square" rtlCol="0">
            <a:spAutoFit/>
          </a:bodyPr>
          <a:lstStyle/>
          <a:p>
            <a:pPr>
              <a:lnSpc>
                <a:spcPts val="6000"/>
              </a:lnSpc>
            </a:pPr>
            <a:r>
              <a:rPr lang="en-US" sz="4500" b="1" spc="-225" dirty="0">
                <a:solidFill>
                  <a:srgbClr val="151515"/>
                </a:solidFill>
                <a:ea typeface="Verdana" panose="020B0604030504040204" pitchFamily="34" charset="0"/>
                <a:cs typeface="Arial" panose="020B0604020202020204" pitchFamily="34" charset="0"/>
              </a:rPr>
              <a:t>The Digital Pink Slip:  </a:t>
            </a:r>
          </a:p>
          <a:p>
            <a:pPr>
              <a:lnSpc>
                <a:spcPts val="6000"/>
              </a:lnSpc>
            </a:pPr>
            <a:r>
              <a:rPr lang="en-US" sz="3600" b="1" spc="-225" dirty="0">
                <a:solidFill>
                  <a:srgbClr val="151515"/>
                </a:solidFill>
                <a:ea typeface="Verdana" panose="020B0604030504040204" pitchFamily="34" charset="0"/>
                <a:cs typeface="Arial" panose="020B0604020202020204" pitchFamily="34" charset="0"/>
              </a:rPr>
              <a:t>A Blockchain Use Case for Automobile Registration</a:t>
            </a:r>
          </a:p>
        </p:txBody>
      </p:sp>
      <p:sp>
        <p:nvSpPr>
          <p:cNvPr id="13" name="TextBox 12"/>
          <p:cNvSpPr txBox="1"/>
          <p:nvPr/>
        </p:nvSpPr>
        <p:spPr>
          <a:xfrm>
            <a:off x="4047436" y="3985164"/>
            <a:ext cx="5542552" cy="830997"/>
          </a:xfrm>
          <a:prstGeom prst="rect">
            <a:avLst/>
          </a:prstGeom>
          <a:noFill/>
        </p:spPr>
        <p:txBody>
          <a:bodyPr wrap="square" rtlCol="0">
            <a:spAutoFit/>
          </a:bodyPr>
          <a:lstStyle/>
          <a:p>
            <a:pPr lvl="0" algn="ctr"/>
            <a:r>
              <a:rPr lang="en-US" sz="2400" b="1" spc="-225" dirty="0">
                <a:solidFill>
                  <a:srgbClr val="151515"/>
                </a:solidFill>
                <a:ea typeface="Verdana" panose="020B0604030504040204" pitchFamily="34" charset="0"/>
                <a:cs typeface="Arial" panose="020B0604020202020204" pitchFamily="34" charset="0"/>
              </a:rPr>
              <a:t>Cory</a:t>
            </a:r>
            <a:r>
              <a:rPr lang="en-US" sz="1350" dirty="0"/>
              <a:t> </a:t>
            </a:r>
            <a:r>
              <a:rPr lang="en-US" sz="2400" b="1" spc="-225" dirty="0">
                <a:solidFill>
                  <a:srgbClr val="151515"/>
                </a:solidFill>
                <a:ea typeface="Verdana" panose="020B0604030504040204" pitchFamily="34" charset="0"/>
                <a:cs typeface="Arial" panose="020B0604020202020204" pitchFamily="34" charset="0"/>
              </a:rPr>
              <a:t>Campbell,  PhD, CPA, CGMA, CFE</a:t>
            </a:r>
          </a:p>
          <a:p>
            <a:pPr lvl="0" algn="ctr"/>
            <a:r>
              <a:rPr lang="en-US" sz="2400" b="1" spc="-225" dirty="0">
                <a:solidFill>
                  <a:srgbClr val="151515"/>
                </a:solidFill>
                <a:ea typeface="Verdana" panose="020B0604030504040204" pitchFamily="34" charset="0"/>
                <a:cs typeface="Arial" panose="020B0604020202020204" pitchFamily="34" charset="0"/>
              </a:rPr>
              <a:t>Indiana  State University</a:t>
            </a:r>
          </a:p>
        </p:txBody>
      </p:sp>
      <p:sp>
        <p:nvSpPr>
          <p:cNvPr id="3" name="AutoShape 2" descr="SBA Logo"/>
          <p:cNvSpPr>
            <a:spLocks noChangeAspect="1" noChangeArrowheads="1"/>
          </p:cNvSpPr>
          <p:nvPr/>
        </p:nvSpPr>
        <p:spPr bwMode="auto">
          <a:xfrm>
            <a:off x="116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5" name="AutoShape 4" descr="SBA Logo"/>
          <p:cNvSpPr>
            <a:spLocks noChangeAspect="1" noChangeArrowheads="1"/>
          </p:cNvSpPr>
          <p:nvPr/>
        </p:nvSpPr>
        <p:spPr bwMode="auto">
          <a:xfrm>
            <a:off x="230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3"/>
          <a:stretch>
            <a:fillRect/>
          </a:stretch>
        </p:blipFill>
        <p:spPr>
          <a:xfrm>
            <a:off x="1015270" y="4033210"/>
            <a:ext cx="2728769" cy="807914"/>
          </a:xfrm>
          <a:prstGeom prst="rect">
            <a:avLst/>
          </a:prstGeom>
        </p:spPr>
      </p:pic>
      <p:sp>
        <p:nvSpPr>
          <p:cNvPr id="9" name="TextBox 8">
            <a:extLst>
              <a:ext uri="{FF2B5EF4-FFF2-40B4-BE49-F238E27FC236}">
                <a16:creationId xmlns:a16="http://schemas.microsoft.com/office/drawing/2014/main" id="{72A9A836-B175-4433-A177-2A2065F001AC}"/>
              </a:ext>
            </a:extLst>
          </p:cNvPr>
          <p:cNvSpPr txBox="1"/>
          <p:nvPr/>
        </p:nvSpPr>
        <p:spPr>
          <a:xfrm>
            <a:off x="3844079" y="5027730"/>
            <a:ext cx="5542552" cy="830997"/>
          </a:xfrm>
          <a:prstGeom prst="rect">
            <a:avLst/>
          </a:prstGeom>
          <a:noFill/>
        </p:spPr>
        <p:txBody>
          <a:bodyPr wrap="square" rtlCol="0">
            <a:spAutoFit/>
          </a:bodyPr>
          <a:lstStyle/>
          <a:p>
            <a:pPr lvl="0" algn="ctr"/>
            <a:r>
              <a:rPr lang="en-US" sz="2400" b="1" spc="-225" dirty="0" err="1">
                <a:solidFill>
                  <a:srgbClr val="151515"/>
                </a:solidFill>
                <a:ea typeface="Verdana" panose="020B0604030504040204" pitchFamily="34" charset="0"/>
                <a:cs typeface="Arial" panose="020B0604020202020204" pitchFamily="34" charset="0"/>
              </a:rPr>
              <a:t>Dijo</a:t>
            </a:r>
            <a:r>
              <a:rPr lang="en-US" sz="2400" b="1" spc="-225" dirty="0">
                <a:solidFill>
                  <a:srgbClr val="151515"/>
                </a:solidFill>
                <a:ea typeface="Verdana" panose="020B0604030504040204" pitchFamily="34" charset="0"/>
                <a:cs typeface="Arial" panose="020B0604020202020204" pitchFamily="34" charset="0"/>
              </a:rPr>
              <a:t> Alexander,  PhD</a:t>
            </a:r>
          </a:p>
          <a:p>
            <a:pPr lvl="0" algn="ctr"/>
            <a:r>
              <a:rPr lang="en-US" sz="2400" b="1" spc="-225" dirty="0">
                <a:solidFill>
                  <a:srgbClr val="151515"/>
                </a:solidFill>
                <a:ea typeface="Verdana" panose="020B0604030504040204" pitchFamily="34" charset="0"/>
                <a:cs typeface="Arial" panose="020B0604020202020204" pitchFamily="34" charset="0"/>
              </a:rPr>
              <a:t>Head of Technology , SAP (Litmos eLearning)</a:t>
            </a:r>
          </a:p>
        </p:txBody>
      </p:sp>
      <p:pic>
        <p:nvPicPr>
          <p:cNvPr id="1026" name="Picture 2" descr="Image result for sap logo">
            <a:extLst>
              <a:ext uri="{FF2B5EF4-FFF2-40B4-BE49-F238E27FC236}">
                <a16:creationId xmlns:a16="http://schemas.microsoft.com/office/drawing/2014/main" id="{6D927B5E-567B-4A43-BEF8-4200299118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2098" y="5103378"/>
            <a:ext cx="1830662" cy="73226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05318047-0A6E-4FEB-ACB3-C533A1C58DA4}"/>
              </a:ext>
            </a:extLst>
          </p:cNvPr>
          <p:cNvCxnSpPr/>
          <p:nvPr/>
        </p:nvCxnSpPr>
        <p:spPr>
          <a:xfrm>
            <a:off x="0" y="280966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8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A39DF0-6370-4DE6-BA88-C06F9B8614B6}"/>
              </a:ext>
            </a:extLst>
          </p:cNvPr>
          <p:cNvPicPr>
            <a:picLocks noChangeAspect="1"/>
          </p:cNvPicPr>
          <p:nvPr/>
        </p:nvPicPr>
        <p:blipFill>
          <a:blip r:embed="rId3"/>
          <a:stretch>
            <a:fillRect/>
          </a:stretch>
        </p:blipFill>
        <p:spPr>
          <a:xfrm>
            <a:off x="3913182" y="1807532"/>
            <a:ext cx="4062522" cy="2680755"/>
          </a:xfrm>
          <a:prstGeom prst="rect">
            <a:avLst/>
          </a:prstGeom>
        </p:spPr>
      </p:pic>
      <p:sp>
        <p:nvSpPr>
          <p:cNvPr id="2" name="Title 1">
            <a:extLst>
              <a:ext uri="{FF2B5EF4-FFF2-40B4-BE49-F238E27FC236}">
                <a16:creationId xmlns:a16="http://schemas.microsoft.com/office/drawing/2014/main" id="{74F0F182-B4BF-4424-AA63-46E85BE9E10C}"/>
              </a:ext>
            </a:extLst>
          </p:cNvPr>
          <p:cNvSpPr>
            <a:spLocks noGrp="1"/>
          </p:cNvSpPr>
          <p:nvPr>
            <p:ph type="title"/>
          </p:nvPr>
        </p:nvSpPr>
        <p:spPr>
          <a:xfrm>
            <a:off x="673152" y="1488903"/>
            <a:ext cx="7886700" cy="994172"/>
          </a:xfrm>
        </p:spPr>
        <p:txBody>
          <a:bodyPr>
            <a:normAutofit fontScale="90000"/>
          </a:bodyPr>
          <a:lstStyle/>
          <a:p>
            <a:r>
              <a:rPr lang="en-US"/>
              <a:t>The problem with traditional transactions…..</a:t>
            </a:r>
          </a:p>
        </p:txBody>
      </p:sp>
      <p:sp>
        <p:nvSpPr>
          <p:cNvPr id="3" name="Content Placeholder 2">
            <a:extLst>
              <a:ext uri="{FF2B5EF4-FFF2-40B4-BE49-F238E27FC236}">
                <a16:creationId xmlns:a16="http://schemas.microsoft.com/office/drawing/2014/main" id="{04FF7652-53AD-4757-97AC-F850D79B0DAE}"/>
              </a:ext>
            </a:extLst>
          </p:cNvPr>
          <p:cNvSpPr>
            <a:spLocks noGrp="1"/>
          </p:cNvSpPr>
          <p:nvPr>
            <p:ph idx="1"/>
          </p:nvPr>
        </p:nvSpPr>
        <p:spPr>
          <a:xfrm>
            <a:off x="889052" y="3275031"/>
            <a:ext cx="6675386" cy="1431165"/>
          </a:xfrm>
        </p:spPr>
        <p:txBody>
          <a:bodyPr>
            <a:normAutofit/>
          </a:bodyPr>
          <a:lstStyle/>
          <a:p>
            <a:pPr>
              <a:buFont typeface="Wingdings" panose="05000000000000000000" pitchFamily="2" charset="2"/>
              <a:buChar char="q"/>
            </a:pPr>
            <a:r>
              <a:rPr lang="en-US" sz="2400"/>
              <a:t> The seller doesn’t trust the buyer</a:t>
            </a:r>
          </a:p>
          <a:p>
            <a:pPr>
              <a:buFont typeface="Wingdings" panose="05000000000000000000" pitchFamily="2" charset="2"/>
              <a:buChar char="q"/>
            </a:pPr>
            <a:r>
              <a:rPr lang="en-US" sz="2400"/>
              <a:t> The buyer doesn’t trust the seller</a:t>
            </a:r>
          </a:p>
          <a:p>
            <a:pPr>
              <a:buFont typeface="Wingdings" panose="05000000000000000000" pitchFamily="2" charset="2"/>
              <a:buChar char="q"/>
            </a:pPr>
            <a:r>
              <a:rPr lang="en-US" sz="2400"/>
              <a:t> Buyer and seller must rely on the third party </a:t>
            </a:r>
          </a:p>
          <a:p>
            <a:pPr marL="0" indent="0">
              <a:buNone/>
            </a:pPr>
            <a:endParaRPr lang="en-US" sz="2400"/>
          </a:p>
        </p:txBody>
      </p:sp>
      <p:sp>
        <p:nvSpPr>
          <p:cNvPr id="4" name="Title 1">
            <a:extLst>
              <a:ext uri="{FF2B5EF4-FFF2-40B4-BE49-F238E27FC236}">
                <a16:creationId xmlns:a16="http://schemas.microsoft.com/office/drawing/2014/main" id="{DC522E5C-3A0B-47E7-96CC-1A282436F091}"/>
              </a:ext>
            </a:extLst>
          </p:cNvPr>
          <p:cNvSpPr txBox="1">
            <a:spLocks/>
          </p:cNvSpPr>
          <p:nvPr/>
        </p:nvSpPr>
        <p:spPr>
          <a:xfrm>
            <a:off x="89004" y="44460"/>
            <a:ext cx="7886700" cy="652487"/>
          </a:xfrm>
          <a:prstGeom prst="rect">
            <a:avLst/>
          </a:prstGeom>
        </p:spPr>
        <p:txBody>
          <a:bodyPr vert="horz" lIns="68580" tIns="34290" rIns="68580" bIns="3429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a:t>Why do we need Blockchain?</a:t>
            </a:r>
          </a:p>
        </p:txBody>
      </p:sp>
      <p:cxnSp>
        <p:nvCxnSpPr>
          <p:cNvPr id="5" name="Straight Connector 4">
            <a:extLst>
              <a:ext uri="{FF2B5EF4-FFF2-40B4-BE49-F238E27FC236}">
                <a16:creationId xmlns:a16="http://schemas.microsoft.com/office/drawing/2014/main" id="{C3F42AF0-04B5-4852-82CF-60ACD8758E35}"/>
              </a:ext>
            </a:extLst>
          </p:cNvPr>
          <p:cNvCxnSpPr/>
          <p:nvPr/>
        </p:nvCxnSpPr>
        <p:spPr>
          <a:xfrm>
            <a:off x="0" y="625293"/>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AutoShape 4" descr="Image result for trust">
            <a:extLst>
              <a:ext uri="{FF2B5EF4-FFF2-40B4-BE49-F238E27FC236}">
                <a16:creationId xmlns:a16="http://schemas.microsoft.com/office/drawing/2014/main" id="{1C7F1701-E61C-4D0C-848A-8CEC82CB5FD0}"/>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8" name="Picture 7"/>
          <p:cNvPicPr>
            <a:picLocks noChangeAspect="1"/>
          </p:cNvPicPr>
          <p:nvPr/>
        </p:nvPicPr>
        <p:blipFill>
          <a:blip r:embed="rId4"/>
          <a:stretch>
            <a:fillRect/>
          </a:stretch>
        </p:blipFill>
        <p:spPr>
          <a:xfrm>
            <a:off x="0" y="5620070"/>
            <a:ext cx="1506773" cy="1237930"/>
          </a:xfrm>
          <a:prstGeom prst="rect">
            <a:avLst/>
          </a:prstGeom>
        </p:spPr>
      </p:pic>
      <p:sp>
        <p:nvSpPr>
          <p:cNvPr id="9" name="Content Placeholder 2">
            <a:extLst>
              <a:ext uri="{FF2B5EF4-FFF2-40B4-BE49-F238E27FC236}">
                <a16:creationId xmlns:a16="http://schemas.microsoft.com/office/drawing/2014/main" id="{04FF7652-53AD-4757-97AC-F850D79B0DAE}"/>
              </a:ext>
            </a:extLst>
          </p:cNvPr>
          <p:cNvSpPr txBox="1">
            <a:spLocks/>
          </p:cNvSpPr>
          <p:nvPr/>
        </p:nvSpPr>
        <p:spPr>
          <a:xfrm>
            <a:off x="1117601" y="4838522"/>
            <a:ext cx="7086600" cy="1319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Can we have a system where trust exists on the transaction and not the central authority?</a:t>
            </a:r>
          </a:p>
          <a:p>
            <a:pPr marL="0" indent="0">
              <a:buFont typeface="Arial" panose="020B0604020202020204" pitchFamily="34" charset="0"/>
              <a:buNone/>
            </a:pPr>
            <a:endParaRPr lang="en-US" sz="2400"/>
          </a:p>
        </p:txBody>
      </p:sp>
      <p:pic>
        <p:nvPicPr>
          <p:cNvPr id="11" name="Picture 2" descr="Image result for images blockchain nod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78" t="81470" r="13531" b="9635"/>
          <a:stretch/>
        </p:blipFill>
        <p:spPr bwMode="auto">
          <a:xfrm>
            <a:off x="2120952" y="5782397"/>
            <a:ext cx="4991100" cy="660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rot="10800000">
            <a:off x="7564438" y="5610704"/>
            <a:ext cx="1506773" cy="1237930"/>
          </a:xfrm>
          <a:prstGeom prst="rect">
            <a:avLst/>
          </a:prstGeom>
        </p:spPr>
      </p:pic>
    </p:spTree>
    <p:extLst>
      <p:ext uri="{BB962C8B-B14F-4D97-AF65-F5344CB8AC3E}">
        <p14:creationId xmlns:p14="http://schemas.microsoft.com/office/powerpoint/2010/main" val="911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FF95-4D64-4CE1-8D00-20B9284C415E}"/>
              </a:ext>
            </a:extLst>
          </p:cNvPr>
          <p:cNvSpPr>
            <a:spLocks noGrp="1"/>
          </p:cNvSpPr>
          <p:nvPr>
            <p:ph type="title"/>
          </p:nvPr>
        </p:nvSpPr>
        <p:spPr>
          <a:xfrm>
            <a:off x="355061" y="968240"/>
            <a:ext cx="7886700" cy="996717"/>
          </a:xfrm>
        </p:spPr>
        <p:txBody>
          <a:bodyPr>
            <a:normAutofit/>
          </a:bodyPr>
          <a:lstStyle/>
          <a:p>
            <a:r>
              <a:rPr lang="en-US"/>
              <a:t>What obstacles inhibit Trust?</a:t>
            </a:r>
          </a:p>
        </p:txBody>
      </p:sp>
      <p:sp>
        <p:nvSpPr>
          <p:cNvPr id="3" name="Content Placeholder 2">
            <a:extLst>
              <a:ext uri="{FF2B5EF4-FFF2-40B4-BE49-F238E27FC236}">
                <a16:creationId xmlns:a16="http://schemas.microsoft.com/office/drawing/2014/main" id="{81C514C3-8B8E-40D9-B5BF-D7A49A5B7353}"/>
              </a:ext>
            </a:extLst>
          </p:cNvPr>
          <p:cNvSpPr>
            <a:spLocks noGrp="1"/>
          </p:cNvSpPr>
          <p:nvPr>
            <p:ph idx="1"/>
          </p:nvPr>
        </p:nvSpPr>
        <p:spPr>
          <a:xfrm>
            <a:off x="1156421" y="1923314"/>
            <a:ext cx="7886700" cy="4351338"/>
          </a:xfrm>
        </p:spPr>
        <p:txBody>
          <a:bodyPr/>
          <a:lstStyle/>
          <a:p>
            <a:r>
              <a:rPr lang="en-US" sz="3600"/>
              <a:t>Tampering</a:t>
            </a:r>
          </a:p>
          <a:p>
            <a:r>
              <a:rPr lang="en-US" sz="3600"/>
              <a:t>Lack of Transparency</a:t>
            </a:r>
          </a:p>
          <a:p>
            <a:r>
              <a:rPr lang="en-US" sz="3600"/>
              <a:t>Confirmation</a:t>
            </a:r>
          </a:p>
          <a:p>
            <a:r>
              <a:rPr lang="en-US" sz="3600"/>
              <a:t>Double spending problem</a:t>
            </a:r>
          </a:p>
          <a:p>
            <a:pPr marL="0" indent="0">
              <a:buNone/>
            </a:pPr>
            <a:endParaRPr lang="en-US"/>
          </a:p>
        </p:txBody>
      </p:sp>
      <p:pic>
        <p:nvPicPr>
          <p:cNvPr id="6" name="Picture 5" descr="Image result for trus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05" t="9505" r="9328" b="34750"/>
          <a:stretch/>
        </p:blipFill>
        <p:spPr bwMode="auto">
          <a:xfrm>
            <a:off x="4298411" y="4440879"/>
            <a:ext cx="4471121" cy="21416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9004" y="62929"/>
            <a:ext cx="7886700" cy="65248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How can to build Trust</a:t>
            </a:r>
          </a:p>
        </p:txBody>
      </p:sp>
      <p:cxnSp>
        <p:nvCxnSpPr>
          <p:cNvPr id="8" name="Straight Connector 7"/>
          <p:cNvCxnSpPr/>
          <p:nvPr/>
        </p:nvCxnSpPr>
        <p:spPr>
          <a:xfrm>
            <a:off x="0" y="643762"/>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201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005" y="5580266"/>
            <a:ext cx="8961308" cy="10287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9004" y="109109"/>
            <a:ext cx="7886700" cy="652487"/>
          </a:xfrm>
        </p:spPr>
        <p:txBody>
          <a:bodyPr>
            <a:normAutofit fontScale="90000"/>
          </a:bodyPr>
          <a:lstStyle/>
          <a:p>
            <a:r>
              <a:rPr lang="en-US" b="1"/>
              <a:t>Immutability for “Trust”</a:t>
            </a:r>
          </a:p>
        </p:txBody>
      </p:sp>
      <p:sp>
        <p:nvSpPr>
          <p:cNvPr id="8" name="Content Placeholder 2">
            <a:extLst>
              <a:ext uri="{FF2B5EF4-FFF2-40B4-BE49-F238E27FC236}">
                <a16:creationId xmlns:a16="http://schemas.microsoft.com/office/drawing/2014/main" id="{FD11770D-6EB9-4373-8185-5E25D0A39047}"/>
              </a:ext>
            </a:extLst>
          </p:cNvPr>
          <p:cNvSpPr txBox="1">
            <a:spLocks/>
          </p:cNvSpPr>
          <p:nvPr/>
        </p:nvSpPr>
        <p:spPr>
          <a:xfrm>
            <a:off x="2422892" y="5700915"/>
            <a:ext cx="5428336" cy="862069"/>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 Immutability </a:t>
            </a:r>
            <a:r>
              <a:rPr lang="en-US" sz="2700">
                <a:sym typeface="Wingdings" panose="05000000000000000000" pitchFamily="2" charset="2"/>
              </a:rPr>
              <a:t></a:t>
            </a:r>
            <a:r>
              <a:rPr lang="en-US" sz="2700"/>
              <a:t>Crypto-technology</a:t>
            </a:r>
          </a:p>
        </p:txBody>
      </p:sp>
      <p:cxnSp>
        <p:nvCxnSpPr>
          <p:cNvPr id="9" name="Straight Connector 8"/>
          <p:cNvCxnSpPr/>
          <p:nvPr/>
        </p:nvCxnSpPr>
        <p:spPr>
          <a:xfrm>
            <a:off x="0" y="689942"/>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859317" y="5602751"/>
            <a:ext cx="721628" cy="971474"/>
          </a:xfrm>
          <a:prstGeom prst="rect">
            <a:avLst/>
          </a:prstGeom>
        </p:spPr>
      </p:pic>
      <p:pic>
        <p:nvPicPr>
          <p:cNvPr id="3" name="Picture 2">
            <a:extLst>
              <a:ext uri="{FF2B5EF4-FFF2-40B4-BE49-F238E27FC236}">
                <a16:creationId xmlns:a16="http://schemas.microsoft.com/office/drawing/2014/main" id="{7E16FACC-4BA5-4754-906E-02847FCB3363}"/>
              </a:ext>
            </a:extLst>
          </p:cNvPr>
          <p:cNvPicPr>
            <a:picLocks noChangeAspect="1"/>
          </p:cNvPicPr>
          <p:nvPr/>
        </p:nvPicPr>
        <p:blipFill rotWithShape="1">
          <a:blip r:embed="rId4"/>
          <a:srcRect l="27553" t="41639" r="11804" b="1659"/>
          <a:stretch/>
        </p:blipFill>
        <p:spPr>
          <a:xfrm>
            <a:off x="4747663" y="1235021"/>
            <a:ext cx="4003316" cy="2441592"/>
          </a:xfrm>
          <a:prstGeom prst="rect">
            <a:avLst/>
          </a:prstGeom>
        </p:spPr>
      </p:pic>
      <p:sp>
        <p:nvSpPr>
          <p:cNvPr id="11" name="Content Placeholder 2">
            <a:extLst>
              <a:ext uri="{FF2B5EF4-FFF2-40B4-BE49-F238E27FC236}">
                <a16:creationId xmlns:a16="http://schemas.microsoft.com/office/drawing/2014/main" id="{1BAF5987-A3E3-4839-919E-F5D8B3406B09}"/>
              </a:ext>
            </a:extLst>
          </p:cNvPr>
          <p:cNvSpPr txBox="1">
            <a:spLocks/>
          </p:cNvSpPr>
          <p:nvPr/>
        </p:nvSpPr>
        <p:spPr>
          <a:xfrm>
            <a:off x="611606" y="1001816"/>
            <a:ext cx="3208220"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a:t>Problem: Tampering</a:t>
            </a:r>
          </a:p>
        </p:txBody>
      </p:sp>
      <p:sp>
        <p:nvSpPr>
          <p:cNvPr id="14" name="Content Placeholder 2">
            <a:extLst>
              <a:ext uri="{FF2B5EF4-FFF2-40B4-BE49-F238E27FC236}">
                <a16:creationId xmlns:a16="http://schemas.microsoft.com/office/drawing/2014/main" id="{2BB90E31-1EF8-478A-9A6F-D730BDA49271}"/>
              </a:ext>
            </a:extLst>
          </p:cNvPr>
          <p:cNvSpPr txBox="1">
            <a:spLocks/>
          </p:cNvSpPr>
          <p:nvPr/>
        </p:nvSpPr>
        <p:spPr>
          <a:xfrm>
            <a:off x="611605" y="1910439"/>
            <a:ext cx="3284534"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a:t>Solution: Immutability</a:t>
            </a:r>
          </a:p>
        </p:txBody>
      </p:sp>
      <p:pic>
        <p:nvPicPr>
          <p:cNvPr id="3080" name="Picture 8" descr="Image result for stop light go light">
            <a:extLst>
              <a:ext uri="{FF2B5EF4-FFF2-40B4-BE49-F238E27FC236}">
                <a16:creationId xmlns:a16="http://schemas.microsoft.com/office/drawing/2014/main" id="{12212569-8B23-4E4E-8D00-AE25025FF3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8" t="4865" r="74754" b="43834"/>
          <a:stretch/>
        </p:blipFill>
        <p:spPr bwMode="auto">
          <a:xfrm>
            <a:off x="279994" y="1031018"/>
            <a:ext cx="599086" cy="7430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stop light go light">
            <a:extLst>
              <a:ext uri="{FF2B5EF4-FFF2-40B4-BE49-F238E27FC236}">
                <a16:creationId xmlns:a16="http://schemas.microsoft.com/office/drawing/2014/main" id="{488F8110-99D3-41C1-91ED-0EC49BEB5E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825" t="4667" r="29136" b="44537"/>
          <a:stretch/>
        </p:blipFill>
        <p:spPr bwMode="auto">
          <a:xfrm>
            <a:off x="247750" y="1880704"/>
            <a:ext cx="643811" cy="76404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FD11770D-6EB9-4373-8185-5E25D0A39047}"/>
              </a:ext>
            </a:extLst>
          </p:cNvPr>
          <p:cNvSpPr txBox="1">
            <a:spLocks/>
          </p:cNvSpPr>
          <p:nvPr/>
        </p:nvSpPr>
        <p:spPr>
          <a:xfrm>
            <a:off x="374549" y="3227741"/>
            <a:ext cx="5678382" cy="1272352"/>
          </a:xfrm>
          <a:prstGeom prst="rect">
            <a:avLst/>
          </a:prstGeom>
        </p:spPr>
        <p:txBody>
          <a:bodyPr vert="horz" lIns="68580" tIns="34290" rIns="68580" bIns="3429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50"/>
              <a:t>Hash is mathematical algorithm</a:t>
            </a:r>
          </a:p>
          <a:p>
            <a:pPr>
              <a:buFont typeface="Wingdings" panose="05000000000000000000" pitchFamily="2" charset="2"/>
              <a:buChar char="ü"/>
            </a:pPr>
            <a:r>
              <a:rPr lang="en-US" sz="2700"/>
              <a:t> </a:t>
            </a:r>
            <a:r>
              <a:rPr lang="en-US" sz="2850"/>
              <a:t>that allows one way encryption</a:t>
            </a:r>
          </a:p>
          <a:p>
            <a:pPr>
              <a:buFont typeface="Wingdings" panose="05000000000000000000" pitchFamily="2" charset="2"/>
              <a:buChar char="ü"/>
            </a:pPr>
            <a:r>
              <a:rPr lang="en-US" sz="2850"/>
              <a:t> “easy” to compute &amp; “difficult” to reverse</a:t>
            </a:r>
            <a:r>
              <a:rPr lang="en-US" sz="2400"/>
              <a:t>.</a:t>
            </a:r>
          </a:p>
        </p:txBody>
      </p:sp>
    </p:spTree>
    <p:extLst>
      <p:ext uri="{BB962C8B-B14F-4D97-AF65-F5344CB8AC3E}">
        <p14:creationId xmlns:p14="http://schemas.microsoft.com/office/powerpoint/2010/main" val="395111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8" grpId="0"/>
      <p:bldP spid="14"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262203" y="1404976"/>
            <a:ext cx="927194" cy="931487"/>
          </a:xfrm>
          <a:prstGeom prst="rect">
            <a:avLst/>
          </a:prstGeom>
        </p:spPr>
      </p:pic>
      <p:pic>
        <p:nvPicPr>
          <p:cNvPr id="1032" name="Picture 8" descr="Image result for clipart dolla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5190" y="1208271"/>
            <a:ext cx="1057280" cy="14871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49960" y="4704756"/>
            <a:ext cx="8094039" cy="300082"/>
          </a:xfrm>
          <a:prstGeom prst="rect">
            <a:avLst/>
          </a:prstGeom>
        </p:spPr>
        <p:txBody>
          <a:bodyPr wrap="square">
            <a:spAutoFit/>
          </a:bodyPr>
          <a:lstStyle/>
          <a:p>
            <a:r>
              <a:rPr lang="en-US" sz="1350" dirty="0">
                <a:solidFill>
                  <a:srgbClr val="000000"/>
                </a:solidFill>
                <a:latin typeface="Calibri" panose="020F0502020204030204" pitchFamily="34" charset="0"/>
              </a:rPr>
              <a:t>115,792,089,237,316,000,000,000,000,000,000,000,000,000,000,000,000,000,000,000,000,000,000,000,000,000 </a:t>
            </a:r>
            <a:endParaRPr lang="en-US" sz="1350" dirty="0"/>
          </a:p>
        </p:txBody>
      </p:sp>
      <p:sp>
        <p:nvSpPr>
          <p:cNvPr id="9" name="Rectangle 8"/>
          <p:cNvSpPr/>
          <p:nvPr/>
        </p:nvSpPr>
        <p:spPr>
          <a:xfrm>
            <a:off x="1258278" y="1497095"/>
            <a:ext cx="6722907" cy="830997"/>
          </a:xfrm>
          <a:prstGeom prst="rect">
            <a:avLst/>
          </a:prstGeom>
        </p:spPr>
        <p:txBody>
          <a:bodyPr wrap="square">
            <a:spAutoFit/>
          </a:bodyPr>
          <a:lstStyle/>
          <a:p>
            <a:r>
              <a:rPr lang="en-US" sz="2400">
                <a:solidFill>
                  <a:srgbClr val="272727"/>
                </a:solidFill>
                <a:latin typeface="averta"/>
              </a:rPr>
              <a:t>How much money would you have if you doubled one cent every day for one month? </a:t>
            </a:r>
            <a:endParaRPr lang="en-US" sz="2400"/>
          </a:p>
        </p:txBody>
      </p:sp>
      <p:cxnSp>
        <p:nvCxnSpPr>
          <p:cNvPr id="14" name="Straight Connector 13"/>
          <p:cNvCxnSpPr/>
          <p:nvPr/>
        </p:nvCxnSpPr>
        <p:spPr>
          <a:xfrm>
            <a:off x="0" y="736830"/>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371601" y="2537940"/>
            <a:ext cx="3986308" cy="715581"/>
          </a:xfrm>
          <a:prstGeom prst="rect">
            <a:avLst/>
          </a:prstGeom>
        </p:spPr>
        <p:txBody>
          <a:bodyPr wrap="square">
            <a:spAutoFit/>
          </a:bodyPr>
          <a:lstStyle/>
          <a:p>
            <a:r>
              <a:rPr lang="en-US" sz="4050" b="1">
                <a:solidFill>
                  <a:srgbClr val="00B050"/>
                </a:solidFill>
                <a:latin typeface="averta"/>
              </a:rPr>
              <a:t>$10,737,418.24</a:t>
            </a:r>
            <a:endParaRPr lang="en-US" sz="2400" b="1">
              <a:solidFill>
                <a:srgbClr val="00B050"/>
              </a:solidFill>
            </a:endParaRPr>
          </a:p>
        </p:txBody>
      </p:sp>
      <p:sp>
        <p:nvSpPr>
          <p:cNvPr id="16" name="Rectangle 15"/>
          <p:cNvSpPr/>
          <p:nvPr/>
        </p:nvSpPr>
        <p:spPr>
          <a:xfrm>
            <a:off x="172295" y="4623965"/>
            <a:ext cx="908961" cy="461665"/>
          </a:xfrm>
          <a:prstGeom prst="rect">
            <a:avLst/>
          </a:prstGeom>
        </p:spPr>
        <p:txBody>
          <a:bodyPr wrap="square">
            <a:spAutoFit/>
          </a:bodyPr>
          <a:lstStyle/>
          <a:p>
            <a:r>
              <a:rPr lang="en-US" sz="1350">
                <a:solidFill>
                  <a:srgbClr val="000000"/>
                </a:solidFill>
                <a:latin typeface="Calibri" panose="020F0502020204030204" pitchFamily="34" charset="0"/>
              </a:rPr>
              <a:t> </a:t>
            </a:r>
            <a:r>
              <a:rPr lang="en-US" sz="2400">
                <a:solidFill>
                  <a:srgbClr val="000000"/>
                </a:solidFill>
                <a:latin typeface="Calibri" panose="020F0502020204030204" pitchFamily="34" charset="0"/>
              </a:rPr>
              <a:t>2</a:t>
            </a:r>
            <a:r>
              <a:rPr lang="en-US" sz="2400" baseline="30000">
                <a:solidFill>
                  <a:srgbClr val="000000"/>
                </a:solidFill>
                <a:latin typeface="Calibri" panose="020F0502020204030204" pitchFamily="34" charset="0"/>
              </a:rPr>
              <a:t>256 </a:t>
            </a:r>
            <a:r>
              <a:rPr lang="en-US" sz="2400">
                <a:solidFill>
                  <a:srgbClr val="000000"/>
                </a:solidFill>
                <a:latin typeface="Calibri" panose="020F0502020204030204" pitchFamily="34" charset="0"/>
              </a:rPr>
              <a:t>=</a:t>
            </a:r>
            <a:endParaRPr lang="en-US" sz="2400"/>
          </a:p>
        </p:txBody>
      </p:sp>
      <p:sp>
        <p:nvSpPr>
          <p:cNvPr id="24" name="Rectangle 23"/>
          <p:cNvSpPr/>
          <p:nvPr/>
        </p:nvSpPr>
        <p:spPr>
          <a:xfrm>
            <a:off x="257578" y="3429000"/>
            <a:ext cx="3766782" cy="830997"/>
          </a:xfrm>
          <a:prstGeom prst="rect">
            <a:avLst/>
          </a:prstGeom>
        </p:spPr>
        <p:txBody>
          <a:bodyPr wrap="square">
            <a:spAutoFit/>
          </a:bodyPr>
          <a:lstStyle/>
          <a:p>
            <a:r>
              <a:rPr lang="en-US" sz="2400">
                <a:solidFill>
                  <a:srgbClr val="000000"/>
                </a:solidFill>
                <a:latin typeface="Calibri" panose="020F0502020204030204" pitchFamily="34" charset="0"/>
              </a:rPr>
              <a:t> 2</a:t>
            </a:r>
            <a:r>
              <a:rPr lang="en-US" sz="2400" baseline="30000">
                <a:solidFill>
                  <a:srgbClr val="000000"/>
                </a:solidFill>
                <a:latin typeface="Calibri" panose="020F0502020204030204" pitchFamily="34" charset="0"/>
              </a:rPr>
              <a:t>30</a:t>
            </a:r>
            <a:r>
              <a:rPr lang="en-US" sz="2400">
                <a:solidFill>
                  <a:srgbClr val="000000"/>
                </a:solidFill>
                <a:latin typeface="Calibri" panose="020F0502020204030204" pitchFamily="34" charset="0"/>
              </a:rPr>
              <a:t>  = </a:t>
            </a:r>
            <a:r>
              <a:rPr lang="en-US" sz="2400"/>
              <a:t>1,073,741,824 </a:t>
            </a:r>
          </a:p>
          <a:p>
            <a:r>
              <a:rPr lang="en-US" sz="2400">
                <a:solidFill>
                  <a:srgbClr val="000000"/>
                </a:solidFill>
                <a:latin typeface="Calibri" panose="020F0502020204030204" pitchFamily="34" charset="0"/>
              </a:rPr>
              <a:t> </a:t>
            </a:r>
            <a:endParaRPr lang="en-US" sz="2400" b="1">
              <a:solidFill>
                <a:srgbClr val="00B050"/>
              </a:solidFill>
            </a:endParaRPr>
          </a:p>
        </p:txBody>
      </p:sp>
      <p:sp>
        <p:nvSpPr>
          <p:cNvPr id="12" name="Rectangle 11"/>
          <p:cNvSpPr/>
          <p:nvPr/>
        </p:nvSpPr>
        <p:spPr>
          <a:xfrm>
            <a:off x="1189397" y="3937740"/>
            <a:ext cx="7614913" cy="461665"/>
          </a:xfrm>
          <a:prstGeom prst="rect">
            <a:avLst/>
          </a:prstGeom>
        </p:spPr>
        <p:txBody>
          <a:bodyPr wrap="square">
            <a:spAutoFit/>
          </a:bodyPr>
          <a:lstStyle/>
          <a:p>
            <a:r>
              <a:rPr lang="en-US" sz="2400">
                <a:solidFill>
                  <a:srgbClr val="272727"/>
                </a:solidFill>
                <a:latin typeface="averta"/>
              </a:rPr>
              <a:t>How does that translate to 256 bit electronic signature? </a:t>
            </a:r>
            <a:endParaRPr lang="en-US" sz="2400"/>
          </a:p>
        </p:txBody>
      </p:sp>
      <p:sp>
        <p:nvSpPr>
          <p:cNvPr id="2" name="Rectangle 1"/>
          <p:cNvSpPr/>
          <p:nvPr/>
        </p:nvSpPr>
        <p:spPr>
          <a:xfrm>
            <a:off x="3849927" y="3290500"/>
            <a:ext cx="223138" cy="300082"/>
          </a:xfrm>
          <a:prstGeom prst="rect">
            <a:avLst/>
          </a:prstGeom>
        </p:spPr>
        <p:txBody>
          <a:bodyPr wrap="none">
            <a:spAutoFit/>
          </a:bodyPr>
          <a:lstStyle/>
          <a:p>
            <a:r>
              <a:rPr lang="en-US" sz="1350"/>
              <a:t> </a:t>
            </a:r>
          </a:p>
        </p:txBody>
      </p:sp>
      <p:sp>
        <p:nvSpPr>
          <p:cNvPr id="13" name="Title 1">
            <a:extLst>
              <a:ext uri="{FF2B5EF4-FFF2-40B4-BE49-F238E27FC236}">
                <a16:creationId xmlns:a16="http://schemas.microsoft.com/office/drawing/2014/main" id="{141C2251-4C72-43A1-B060-45EED141F98A}"/>
              </a:ext>
            </a:extLst>
          </p:cNvPr>
          <p:cNvSpPr>
            <a:spLocks noGrp="1"/>
          </p:cNvSpPr>
          <p:nvPr>
            <p:ph type="title"/>
          </p:nvPr>
        </p:nvSpPr>
        <p:spPr>
          <a:xfrm>
            <a:off x="89004" y="109109"/>
            <a:ext cx="7886700" cy="652487"/>
          </a:xfrm>
        </p:spPr>
        <p:txBody>
          <a:bodyPr>
            <a:normAutofit fontScale="90000"/>
          </a:bodyPr>
          <a:lstStyle/>
          <a:p>
            <a:r>
              <a:rPr lang="en-US" b="1"/>
              <a:t>Crypto-technology</a:t>
            </a:r>
          </a:p>
        </p:txBody>
      </p:sp>
      <p:sp>
        <p:nvSpPr>
          <p:cNvPr id="3" name="TextBox 2"/>
          <p:cNvSpPr txBox="1"/>
          <p:nvPr/>
        </p:nvSpPr>
        <p:spPr>
          <a:xfrm>
            <a:off x="3558542" y="5796321"/>
            <a:ext cx="5245768" cy="923330"/>
          </a:xfrm>
          <a:prstGeom prst="rect">
            <a:avLst/>
          </a:prstGeom>
          <a:noFill/>
        </p:spPr>
        <p:txBody>
          <a:bodyPr wrap="square" rtlCol="0">
            <a:spAutoFit/>
          </a:bodyPr>
          <a:lstStyle/>
          <a:p>
            <a:r>
              <a:rPr lang="en-US" dirty="0"/>
              <a:t>Great Video on Crypto-technology</a:t>
            </a:r>
          </a:p>
          <a:p>
            <a:r>
              <a:rPr lang="en-US" dirty="0">
                <a:hlinkClick r:id="rId5"/>
              </a:rPr>
              <a:t>https://www.youtube.com/watch?v=S9JGmA5_unY</a:t>
            </a:r>
            <a:endParaRPr lang="en-US" dirty="0"/>
          </a:p>
          <a:p>
            <a:endParaRPr lang="en-US" dirty="0"/>
          </a:p>
        </p:txBody>
      </p:sp>
    </p:spTree>
    <p:extLst>
      <p:ext uri="{BB962C8B-B14F-4D97-AF65-F5344CB8AC3E}">
        <p14:creationId xmlns:p14="http://schemas.microsoft.com/office/powerpoint/2010/main" val="25432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24" grpId="0"/>
      <p:bldP spid="1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r="1003"/>
          <a:stretch/>
        </p:blipFill>
        <p:spPr>
          <a:xfrm>
            <a:off x="1681169" y="5046292"/>
            <a:ext cx="6720376" cy="1449101"/>
          </a:xfrm>
          <a:prstGeom prst="rect">
            <a:avLst/>
          </a:prstGeom>
        </p:spPr>
      </p:pic>
      <p:sp>
        <p:nvSpPr>
          <p:cNvPr id="6" name="Title 1"/>
          <p:cNvSpPr txBox="1">
            <a:spLocks/>
          </p:cNvSpPr>
          <p:nvPr/>
        </p:nvSpPr>
        <p:spPr>
          <a:xfrm>
            <a:off x="18241" y="90556"/>
            <a:ext cx="8905041" cy="65927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Public and Private Keys</a:t>
            </a:r>
          </a:p>
        </p:txBody>
      </p:sp>
      <p:cxnSp>
        <p:nvCxnSpPr>
          <p:cNvPr id="7" name="Straight Connector 6"/>
          <p:cNvCxnSpPr/>
          <p:nvPr/>
        </p:nvCxnSpPr>
        <p:spPr>
          <a:xfrm>
            <a:off x="0" y="698515"/>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7646" y="1125345"/>
            <a:ext cx="6638237" cy="461665"/>
          </a:xfrm>
          <a:prstGeom prst="rect">
            <a:avLst/>
          </a:prstGeom>
        </p:spPr>
        <p:txBody>
          <a:bodyPr wrap="square">
            <a:spAutoFit/>
          </a:bodyPr>
          <a:lstStyle/>
          <a:p>
            <a:r>
              <a:rPr lang="en-US" sz="2400">
                <a:solidFill>
                  <a:srgbClr val="272727"/>
                </a:solidFill>
                <a:latin typeface="averta"/>
              </a:rPr>
              <a:t>Private Key:  Sign (</a:t>
            </a:r>
            <a:r>
              <a:rPr lang="en-US" sz="2400" err="1">
                <a:solidFill>
                  <a:srgbClr val="272727"/>
                </a:solidFill>
                <a:latin typeface="averta"/>
              </a:rPr>
              <a:t>Message,sk</a:t>
            </a:r>
            <a:r>
              <a:rPr lang="en-US" sz="2400">
                <a:solidFill>
                  <a:srgbClr val="272727"/>
                </a:solidFill>
                <a:latin typeface="averta"/>
              </a:rPr>
              <a:t>) = Signature</a:t>
            </a:r>
          </a:p>
        </p:txBody>
      </p:sp>
      <p:pic>
        <p:nvPicPr>
          <p:cNvPr id="2" name="Picture 1"/>
          <p:cNvPicPr>
            <a:picLocks noChangeAspect="1"/>
          </p:cNvPicPr>
          <p:nvPr/>
        </p:nvPicPr>
        <p:blipFill>
          <a:blip r:embed="rId3"/>
          <a:stretch>
            <a:fillRect/>
          </a:stretch>
        </p:blipFill>
        <p:spPr>
          <a:xfrm>
            <a:off x="635250" y="5046292"/>
            <a:ext cx="1603535" cy="1449940"/>
          </a:xfrm>
          <a:prstGeom prst="rect">
            <a:avLst/>
          </a:prstGeom>
        </p:spPr>
      </p:pic>
      <p:sp>
        <p:nvSpPr>
          <p:cNvPr id="9" name="Rectangle 8"/>
          <p:cNvSpPr/>
          <p:nvPr/>
        </p:nvSpPr>
        <p:spPr>
          <a:xfrm>
            <a:off x="3926301" y="2366414"/>
            <a:ext cx="3783192" cy="1938992"/>
          </a:xfrm>
          <a:prstGeom prst="rect">
            <a:avLst/>
          </a:prstGeom>
        </p:spPr>
        <p:txBody>
          <a:bodyPr wrap="square">
            <a:spAutoFit/>
          </a:bodyPr>
          <a:lstStyle/>
          <a:p>
            <a:r>
              <a:rPr lang="en-US" sz="1500">
                <a:solidFill>
                  <a:srgbClr val="272727"/>
                </a:solidFill>
                <a:latin typeface="averta"/>
              </a:rPr>
              <a:t>00000000000000010000000000000000</a:t>
            </a:r>
          </a:p>
          <a:p>
            <a:r>
              <a:rPr lang="en-US" sz="1500">
                <a:solidFill>
                  <a:srgbClr val="272727"/>
                </a:solidFill>
                <a:latin typeface="averta"/>
              </a:rPr>
              <a:t>00000000000000000000000000000000</a:t>
            </a:r>
            <a:endParaRPr lang="en-US" sz="1500"/>
          </a:p>
          <a:p>
            <a:r>
              <a:rPr lang="en-US" sz="1500">
                <a:solidFill>
                  <a:srgbClr val="272727"/>
                </a:solidFill>
                <a:latin typeface="averta"/>
              </a:rPr>
              <a:t>00000000000001000000000000000000</a:t>
            </a:r>
            <a:endParaRPr lang="en-US" sz="1500"/>
          </a:p>
          <a:p>
            <a:r>
              <a:rPr lang="en-US" sz="1500">
                <a:solidFill>
                  <a:srgbClr val="272727"/>
                </a:solidFill>
                <a:latin typeface="averta"/>
              </a:rPr>
              <a:t>00000000000000000000000000000000</a:t>
            </a:r>
            <a:endParaRPr lang="en-US" sz="1500"/>
          </a:p>
          <a:p>
            <a:r>
              <a:rPr lang="en-US" sz="1500">
                <a:solidFill>
                  <a:srgbClr val="272727"/>
                </a:solidFill>
                <a:latin typeface="averta"/>
              </a:rPr>
              <a:t>00000010100000000000000000000000</a:t>
            </a:r>
            <a:endParaRPr lang="en-US" sz="1500"/>
          </a:p>
          <a:p>
            <a:r>
              <a:rPr lang="en-US" sz="1500">
                <a:solidFill>
                  <a:srgbClr val="272727"/>
                </a:solidFill>
                <a:latin typeface="averta"/>
              </a:rPr>
              <a:t>00000000000000000000100000000000</a:t>
            </a:r>
            <a:endParaRPr lang="en-US" sz="1500"/>
          </a:p>
          <a:p>
            <a:r>
              <a:rPr lang="en-US" sz="1500">
                <a:solidFill>
                  <a:srgbClr val="272727"/>
                </a:solidFill>
                <a:latin typeface="averta"/>
              </a:rPr>
              <a:t>00000000000000000000000000000000</a:t>
            </a:r>
            <a:endParaRPr lang="en-US" sz="1500"/>
          </a:p>
          <a:p>
            <a:r>
              <a:rPr lang="en-US" sz="1500">
                <a:solidFill>
                  <a:srgbClr val="272727"/>
                </a:solidFill>
                <a:latin typeface="averta"/>
              </a:rPr>
              <a:t>00000000000000000000000001000000</a:t>
            </a:r>
            <a:endParaRPr lang="en-US" sz="1500"/>
          </a:p>
        </p:txBody>
      </p:sp>
      <p:sp>
        <p:nvSpPr>
          <p:cNvPr id="10" name="Right Brace 9"/>
          <p:cNvSpPr/>
          <p:nvPr/>
        </p:nvSpPr>
        <p:spPr>
          <a:xfrm rot="16200000">
            <a:off x="5359862" y="594485"/>
            <a:ext cx="521963" cy="3527297"/>
          </a:xfrm>
          <a:prstGeom prst="rightBrace">
            <a:avLst>
              <a:gd name="adj1" fmla="val 8333"/>
              <a:gd name="adj2" fmla="val 49514"/>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70C0"/>
              </a:solidFill>
            </a:endParaRPr>
          </a:p>
        </p:txBody>
      </p:sp>
      <p:sp>
        <p:nvSpPr>
          <p:cNvPr id="11" name="Rectangle 10"/>
          <p:cNvSpPr/>
          <p:nvPr/>
        </p:nvSpPr>
        <p:spPr>
          <a:xfrm>
            <a:off x="1819693" y="5316649"/>
            <a:ext cx="5642647" cy="830997"/>
          </a:xfrm>
          <a:prstGeom prst="rect">
            <a:avLst/>
          </a:prstGeom>
          <a:ln>
            <a:noFill/>
          </a:ln>
        </p:spPr>
        <p:txBody>
          <a:bodyPr wrap="square">
            <a:spAutoFit/>
          </a:bodyPr>
          <a:lstStyle/>
          <a:p>
            <a:r>
              <a:rPr lang="en-US" sz="2400">
                <a:solidFill>
                  <a:schemeClr val="bg1"/>
                </a:solidFill>
                <a:latin typeface="averta"/>
              </a:rPr>
              <a:t>	Public Key (pk):  01000111…..</a:t>
            </a:r>
          </a:p>
          <a:p>
            <a:r>
              <a:rPr lang="en-US" sz="2400">
                <a:solidFill>
                  <a:schemeClr val="bg1"/>
                </a:solidFill>
                <a:latin typeface="averta"/>
              </a:rPr>
              <a:t>	Private Key(sk):  10010011…..</a:t>
            </a:r>
            <a:endParaRPr lang="en-US" sz="2400">
              <a:solidFill>
                <a:schemeClr val="bg1"/>
              </a:solidFill>
            </a:endParaRPr>
          </a:p>
        </p:txBody>
      </p:sp>
      <p:sp>
        <p:nvSpPr>
          <p:cNvPr id="3" name="AutoShape 2" descr="Image result for clipart padlock"/>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2" name="Rectangle 11"/>
          <p:cNvSpPr/>
          <p:nvPr/>
        </p:nvSpPr>
        <p:spPr>
          <a:xfrm>
            <a:off x="132621" y="1563927"/>
            <a:ext cx="8354794" cy="461665"/>
          </a:xfrm>
          <a:prstGeom prst="rect">
            <a:avLst/>
          </a:prstGeom>
        </p:spPr>
        <p:txBody>
          <a:bodyPr wrap="square">
            <a:spAutoFit/>
          </a:bodyPr>
          <a:lstStyle/>
          <a:p>
            <a:r>
              <a:rPr lang="en-US" sz="2400">
                <a:solidFill>
                  <a:srgbClr val="272727"/>
                </a:solidFill>
                <a:latin typeface="averta"/>
              </a:rPr>
              <a:t>Public Key:    Verify (Message, </a:t>
            </a:r>
            <a:r>
              <a:rPr lang="en-US" sz="2400">
                <a:solidFill>
                  <a:srgbClr val="0070C0"/>
                </a:solidFill>
                <a:latin typeface="averta"/>
              </a:rPr>
              <a:t>256 bit Signature</a:t>
            </a:r>
            <a:r>
              <a:rPr lang="en-US" sz="2400">
                <a:solidFill>
                  <a:srgbClr val="272727"/>
                </a:solidFill>
                <a:latin typeface="averta"/>
              </a:rPr>
              <a:t>, </a:t>
            </a:r>
            <a:r>
              <a:rPr lang="en-US" sz="2400" err="1">
                <a:solidFill>
                  <a:srgbClr val="92D050"/>
                </a:solidFill>
                <a:latin typeface="averta"/>
              </a:rPr>
              <a:t>pk</a:t>
            </a:r>
            <a:r>
              <a:rPr lang="en-US" sz="2400">
                <a:solidFill>
                  <a:srgbClr val="272727"/>
                </a:solidFill>
                <a:latin typeface="averta"/>
              </a:rPr>
              <a:t>) = T/F</a:t>
            </a:r>
            <a:endParaRPr lang="en-US" sz="2400"/>
          </a:p>
        </p:txBody>
      </p:sp>
      <p:pic>
        <p:nvPicPr>
          <p:cNvPr id="14" name="Picture 13">
            <a:extLst>
              <a:ext uri="{FF2B5EF4-FFF2-40B4-BE49-F238E27FC236}">
                <a16:creationId xmlns:a16="http://schemas.microsoft.com/office/drawing/2014/main" id="{9F9A683A-846A-494D-A8F4-C30820CC3AC2}"/>
              </a:ext>
            </a:extLst>
          </p:cNvPr>
          <p:cNvPicPr>
            <a:picLocks noChangeAspect="1"/>
          </p:cNvPicPr>
          <p:nvPr/>
        </p:nvPicPr>
        <p:blipFill>
          <a:blip r:embed="rId3"/>
          <a:stretch>
            <a:fillRect/>
          </a:stretch>
        </p:blipFill>
        <p:spPr>
          <a:xfrm>
            <a:off x="635741" y="5044888"/>
            <a:ext cx="1603535" cy="1449940"/>
          </a:xfrm>
          <a:prstGeom prst="rect">
            <a:avLst/>
          </a:prstGeom>
        </p:spPr>
      </p:pic>
    </p:spTree>
    <p:extLst>
      <p:ext uri="{BB962C8B-B14F-4D97-AF65-F5344CB8AC3E}">
        <p14:creationId xmlns:p14="http://schemas.microsoft.com/office/powerpoint/2010/main" val="247633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04" y="155292"/>
            <a:ext cx="7886700" cy="652487"/>
          </a:xfrm>
        </p:spPr>
        <p:txBody>
          <a:bodyPr>
            <a:normAutofit fontScale="90000"/>
          </a:bodyPr>
          <a:lstStyle/>
          <a:p>
            <a:r>
              <a:rPr lang="en-US" b="1" dirty="0"/>
              <a:t>What is a Hash?</a:t>
            </a:r>
          </a:p>
        </p:txBody>
      </p:sp>
      <p:cxnSp>
        <p:nvCxnSpPr>
          <p:cNvPr id="9" name="Straight Connector 8"/>
          <p:cNvCxnSpPr/>
          <p:nvPr/>
        </p:nvCxnSpPr>
        <p:spPr>
          <a:xfrm>
            <a:off x="0" y="736125"/>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99686" y="883767"/>
            <a:ext cx="8770296" cy="4262999"/>
          </a:xfrm>
          <a:prstGeom prst="rect">
            <a:avLst/>
          </a:prstGeom>
        </p:spPr>
      </p:pic>
      <p:sp>
        <p:nvSpPr>
          <p:cNvPr id="12" name="Content Placeholder 2">
            <a:hlinkClick r:id="rId4"/>
            <a:extLst>
              <a:ext uri="{FF2B5EF4-FFF2-40B4-BE49-F238E27FC236}">
                <a16:creationId xmlns:a16="http://schemas.microsoft.com/office/drawing/2014/main" id="{FD11770D-6EB9-4373-8185-5E25D0A39047}"/>
              </a:ext>
            </a:extLst>
          </p:cNvPr>
          <p:cNvSpPr txBox="1">
            <a:spLocks/>
          </p:cNvSpPr>
          <p:nvPr/>
        </p:nvSpPr>
        <p:spPr>
          <a:xfrm>
            <a:off x="586063" y="5080859"/>
            <a:ext cx="8383919" cy="1777141"/>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https://anders.com/blockchain/blockchain.html</a:t>
            </a:r>
          </a:p>
        </p:txBody>
      </p:sp>
    </p:spTree>
    <p:extLst>
      <p:ext uri="{BB962C8B-B14F-4D97-AF65-F5344CB8AC3E}">
        <p14:creationId xmlns:p14="http://schemas.microsoft.com/office/powerpoint/2010/main" val="794866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005" y="5601921"/>
            <a:ext cx="8961308" cy="10287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9004" y="136817"/>
            <a:ext cx="7886700" cy="652487"/>
          </a:xfrm>
        </p:spPr>
        <p:txBody>
          <a:bodyPr>
            <a:normAutofit fontScale="90000"/>
          </a:bodyPr>
          <a:lstStyle/>
          <a:p>
            <a:r>
              <a:rPr lang="en-US" b="1"/>
              <a:t>Provenance for “Trust”</a:t>
            </a:r>
          </a:p>
        </p:txBody>
      </p:sp>
      <p:cxnSp>
        <p:nvCxnSpPr>
          <p:cNvPr id="9" name="Straight Connector 8"/>
          <p:cNvCxnSpPr/>
          <p:nvPr/>
        </p:nvCxnSpPr>
        <p:spPr>
          <a:xfrm>
            <a:off x="0" y="717650"/>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Image result for distributed ledger clipa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133"/>
          <a:stretch/>
        </p:blipFill>
        <p:spPr bwMode="auto">
          <a:xfrm>
            <a:off x="155257" y="5652044"/>
            <a:ext cx="1995800" cy="965114"/>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FD11770D-6EB9-4373-8185-5E25D0A39047}"/>
              </a:ext>
            </a:extLst>
          </p:cNvPr>
          <p:cNvSpPr txBox="1">
            <a:spLocks/>
          </p:cNvSpPr>
          <p:nvPr/>
        </p:nvSpPr>
        <p:spPr>
          <a:xfrm>
            <a:off x="2422893" y="5649721"/>
            <a:ext cx="5136674" cy="99847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Provenance </a:t>
            </a:r>
            <a:r>
              <a:rPr lang="en-US" sz="2700">
                <a:sym typeface="Wingdings" panose="05000000000000000000" pitchFamily="2" charset="2"/>
              </a:rPr>
              <a:t> </a:t>
            </a:r>
            <a:r>
              <a:rPr lang="en-US" sz="2700"/>
              <a:t>Distributed Ledger</a:t>
            </a:r>
          </a:p>
        </p:txBody>
      </p:sp>
      <p:sp>
        <p:nvSpPr>
          <p:cNvPr id="10" name="Content Placeholder 2">
            <a:extLst>
              <a:ext uri="{FF2B5EF4-FFF2-40B4-BE49-F238E27FC236}">
                <a16:creationId xmlns:a16="http://schemas.microsoft.com/office/drawing/2014/main" id="{1BAF5987-A3E3-4839-919E-F5D8B3406B09}"/>
              </a:ext>
            </a:extLst>
          </p:cNvPr>
          <p:cNvSpPr txBox="1">
            <a:spLocks/>
          </p:cNvSpPr>
          <p:nvPr/>
        </p:nvSpPr>
        <p:spPr>
          <a:xfrm>
            <a:off x="611606" y="1046841"/>
            <a:ext cx="3403803"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a:t>Problem: Transparency</a:t>
            </a:r>
          </a:p>
        </p:txBody>
      </p:sp>
      <p:sp>
        <p:nvSpPr>
          <p:cNvPr id="11" name="Content Placeholder 2">
            <a:extLst>
              <a:ext uri="{FF2B5EF4-FFF2-40B4-BE49-F238E27FC236}">
                <a16:creationId xmlns:a16="http://schemas.microsoft.com/office/drawing/2014/main" id="{2BB90E31-1EF8-478A-9A6F-D730BDA49271}"/>
              </a:ext>
            </a:extLst>
          </p:cNvPr>
          <p:cNvSpPr txBox="1">
            <a:spLocks/>
          </p:cNvSpPr>
          <p:nvPr/>
        </p:nvSpPr>
        <p:spPr>
          <a:xfrm>
            <a:off x="611606" y="1955464"/>
            <a:ext cx="4308264"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a:t>Solution:  Distributed Ledger </a:t>
            </a:r>
          </a:p>
        </p:txBody>
      </p:sp>
      <p:pic>
        <p:nvPicPr>
          <p:cNvPr id="12" name="Picture 8" descr="Image result for stop light go light">
            <a:extLst>
              <a:ext uri="{FF2B5EF4-FFF2-40B4-BE49-F238E27FC236}">
                <a16:creationId xmlns:a16="http://schemas.microsoft.com/office/drawing/2014/main" id="{12212569-8B23-4E4E-8D00-AE25025FF3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48" t="4865" r="74754" b="43834"/>
          <a:stretch/>
        </p:blipFill>
        <p:spPr bwMode="auto">
          <a:xfrm>
            <a:off x="279994" y="1076043"/>
            <a:ext cx="599086" cy="7430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stop light go light">
            <a:extLst>
              <a:ext uri="{FF2B5EF4-FFF2-40B4-BE49-F238E27FC236}">
                <a16:creationId xmlns:a16="http://schemas.microsoft.com/office/drawing/2014/main" id="{488F8110-99D3-41C1-91ED-0EC49BEB5E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25" t="4667" r="29136" b="44537"/>
          <a:stretch/>
        </p:blipFill>
        <p:spPr bwMode="auto">
          <a:xfrm>
            <a:off x="247750" y="1925729"/>
            <a:ext cx="643811" cy="764046"/>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FD11770D-6EB9-4373-8185-5E25D0A39047}"/>
              </a:ext>
            </a:extLst>
          </p:cNvPr>
          <p:cNvSpPr txBox="1">
            <a:spLocks/>
          </p:cNvSpPr>
          <p:nvPr/>
        </p:nvSpPr>
        <p:spPr>
          <a:xfrm>
            <a:off x="279994" y="3528628"/>
            <a:ext cx="7022506" cy="1272352"/>
          </a:xfrm>
          <a:prstGeom prst="rect">
            <a:avLst/>
          </a:prstGeom>
        </p:spPr>
        <p:txBody>
          <a:bodyPr vert="horz" lIns="68580" tIns="34290" rIns="68580" bIns="3429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The chain is the ledger.</a:t>
            </a:r>
          </a:p>
          <a:p>
            <a:pPr lvl="1">
              <a:buFont typeface="Wingdings" panose="05000000000000000000" pitchFamily="2" charset="2"/>
              <a:buChar char="ü"/>
            </a:pPr>
            <a:r>
              <a:rPr lang="en-US"/>
              <a:t> </a:t>
            </a:r>
            <a:r>
              <a:rPr lang="en-US" sz="2600"/>
              <a:t>Clear picture of the history of the chain itself</a:t>
            </a:r>
          </a:p>
          <a:p>
            <a:pPr lvl="1">
              <a:buFont typeface="Wingdings" panose="05000000000000000000" pitchFamily="2" charset="2"/>
              <a:buChar char="ü"/>
            </a:pPr>
            <a:r>
              <a:rPr lang="en-US" sz="2600"/>
              <a:t> Gives you confidence and helps create trust</a:t>
            </a:r>
          </a:p>
        </p:txBody>
      </p:sp>
      <p:pic>
        <p:nvPicPr>
          <p:cNvPr id="1026" name="Picture 2" descr="https://techcrunch.com/wp-content/uploads/2017/09/gettyimages-639050350.jpg?w=300&amp;h=160&amp;cro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230" y="1607040"/>
            <a:ext cx="3792667" cy="20227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29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7" grpId="0"/>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04" y="62929"/>
            <a:ext cx="7886700" cy="652487"/>
          </a:xfrm>
        </p:spPr>
        <p:txBody>
          <a:bodyPr>
            <a:normAutofit fontScale="90000"/>
          </a:bodyPr>
          <a:lstStyle/>
          <a:p>
            <a:r>
              <a:rPr lang="en-US" b="1"/>
              <a:t>What are Distributed Ledgers</a:t>
            </a:r>
          </a:p>
        </p:txBody>
      </p:sp>
      <p:cxnSp>
        <p:nvCxnSpPr>
          <p:cNvPr id="9" name="Straight Connector 8"/>
          <p:cNvCxnSpPr/>
          <p:nvPr/>
        </p:nvCxnSpPr>
        <p:spPr>
          <a:xfrm>
            <a:off x="0" y="643762"/>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images blockchain nodes"/>
          <p:cNvPicPr>
            <a:picLocks noChangeAspect="1" noChangeArrowheads="1"/>
          </p:cNvPicPr>
          <p:nvPr/>
        </p:nvPicPr>
        <p:blipFill rotWithShape="1">
          <a:blip r:embed="rId3">
            <a:extLst>
              <a:ext uri="{28A0092B-C50C-407E-A947-70E740481C1C}">
                <a14:useLocalDpi xmlns:a14="http://schemas.microsoft.com/office/drawing/2010/main" val="0"/>
              </a:ext>
            </a:extLst>
          </a:blip>
          <a:srcRect b="17456"/>
          <a:stretch/>
        </p:blipFill>
        <p:spPr bwMode="auto">
          <a:xfrm>
            <a:off x="481327" y="981488"/>
            <a:ext cx="7494377" cy="3647037"/>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FD11770D-6EB9-4373-8185-5E25D0A39047}"/>
              </a:ext>
            </a:extLst>
          </p:cNvPr>
          <p:cNvSpPr txBox="1">
            <a:spLocks/>
          </p:cNvSpPr>
          <p:nvPr/>
        </p:nvSpPr>
        <p:spPr>
          <a:xfrm>
            <a:off x="345306" y="4258421"/>
            <a:ext cx="7904747" cy="1272352"/>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50" i="1"/>
              <a:t>    Centralized       Decentralized     Distributed</a:t>
            </a:r>
            <a:endParaRPr lang="en-US" sz="2400" i="1"/>
          </a:p>
        </p:txBody>
      </p:sp>
      <p:pic>
        <p:nvPicPr>
          <p:cNvPr id="8" name="Picture 7"/>
          <p:cNvPicPr>
            <a:picLocks noChangeAspect="1"/>
          </p:cNvPicPr>
          <p:nvPr/>
        </p:nvPicPr>
        <p:blipFill>
          <a:blip r:embed="rId4"/>
          <a:stretch>
            <a:fillRect/>
          </a:stretch>
        </p:blipFill>
        <p:spPr>
          <a:xfrm>
            <a:off x="6048046" y="5321223"/>
            <a:ext cx="1485900" cy="419100"/>
          </a:xfrm>
          <a:prstGeom prst="rect">
            <a:avLst/>
          </a:prstGeom>
        </p:spPr>
      </p:pic>
      <p:pic>
        <p:nvPicPr>
          <p:cNvPr id="10" name="Picture 9"/>
          <p:cNvPicPr>
            <a:picLocks noChangeAspect="1"/>
          </p:cNvPicPr>
          <p:nvPr/>
        </p:nvPicPr>
        <p:blipFill>
          <a:blip r:embed="rId5"/>
          <a:stretch>
            <a:fillRect/>
          </a:stretch>
        </p:blipFill>
        <p:spPr>
          <a:xfrm>
            <a:off x="5805158" y="5796159"/>
            <a:ext cx="1971675" cy="790575"/>
          </a:xfrm>
          <a:prstGeom prst="rect">
            <a:avLst/>
          </a:prstGeom>
        </p:spPr>
      </p:pic>
    </p:spTree>
    <p:extLst>
      <p:ext uri="{BB962C8B-B14F-4D97-AF65-F5344CB8AC3E}">
        <p14:creationId xmlns:p14="http://schemas.microsoft.com/office/powerpoint/2010/main" val="24105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005" y="5540127"/>
            <a:ext cx="8961308" cy="10287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9004" y="109109"/>
            <a:ext cx="7886700" cy="652487"/>
          </a:xfrm>
        </p:spPr>
        <p:txBody>
          <a:bodyPr>
            <a:normAutofit fontScale="90000"/>
          </a:bodyPr>
          <a:lstStyle/>
          <a:p>
            <a:r>
              <a:rPr lang="en-US" b="1"/>
              <a:t>Finality for “Trust”</a:t>
            </a:r>
          </a:p>
        </p:txBody>
      </p:sp>
      <p:cxnSp>
        <p:nvCxnSpPr>
          <p:cNvPr id="9" name="Straight Connector 8"/>
          <p:cNvCxnSpPr/>
          <p:nvPr/>
        </p:nvCxnSpPr>
        <p:spPr>
          <a:xfrm>
            <a:off x="0" y="689942"/>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912F9B25-EB01-4FD8-996E-512325B0DE4D}"/>
              </a:ext>
            </a:extLst>
          </p:cNvPr>
          <p:cNvSpPr txBox="1">
            <a:spLocks/>
          </p:cNvSpPr>
          <p:nvPr/>
        </p:nvSpPr>
        <p:spPr>
          <a:xfrm>
            <a:off x="2422892" y="5585750"/>
            <a:ext cx="6232735" cy="99847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 Finality </a:t>
            </a:r>
            <a:r>
              <a:rPr lang="en-US" sz="2700">
                <a:sym typeface="Wingdings" panose="05000000000000000000" pitchFamily="2" charset="2"/>
              </a:rPr>
              <a:t> </a:t>
            </a:r>
            <a:r>
              <a:rPr lang="en-US" sz="2700"/>
              <a:t>Verification e.g.) Proof of Work</a:t>
            </a:r>
          </a:p>
        </p:txBody>
      </p:sp>
      <p:pic>
        <p:nvPicPr>
          <p:cNvPr id="10" name="Picture 10" descr="Related image">
            <a:extLst>
              <a:ext uri="{FF2B5EF4-FFF2-40B4-BE49-F238E27FC236}">
                <a16:creationId xmlns:a16="http://schemas.microsoft.com/office/drawing/2014/main" id="{0474DD87-F598-4ADE-9E76-0342881FC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605" y="5684323"/>
            <a:ext cx="1093808" cy="7403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C5953B7-4EA0-408A-AB02-582F3F62FC7F}"/>
              </a:ext>
            </a:extLst>
          </p:cNvPr>
          <p:cNvPicPr>
            <a:picLocks noChangeAspect="1"/>
          </p:cNvPicPr>
          <p:nvPr/>
        </p:nvPicPr>
        <p:blipFill>
          <a:blip r:embed="rId4"/>
          <a:stretch>
            <a:fillRect/>
          </a:stretch>
        </p:blipFill>
        <p:spPr>
          <a:xfrm>
            <a:off x="6401470" y="1593640"/>
            <a:ext cx="2565884" cy="1533689"/>
          </a:xfrm>
          <a:prstGeom prst="rect">
            <a:avLst/>
          </a:prstGeom>
          <a:ln w="38100">
            <a:solidFill>
              <a:schemeClr val="tx1"/>
            </a:solidFill>
          </a:ln>
        </p:spPr>
      </p:pic>
      <p:sp>
        <p:nvSpPr>
          <p:cNvPr id="13" name="Content Placeholder 2">
            <a:extLst>
              <a:ext uri="{FF2B5EF4-FFF2-40B4-BE49-F238E27FC236}">
                <a16:creationId xmlns:a16="http://schemas.microsoft.com/office/drawing/2014/main" id="{95056906-A549-4122-A9BF-1F52EF7F480A}"/>
              </a:ext>
            </a:extLst>
          </p:cNvPr>
          <p:cNvSpPr txBox="1">
            <a:spLocks/>
          </p:cNvSpPr>
          <p:nvPr/>
        </p:nvSpPr>
        <p:spPr>
          <a:xfrm>
            <a:off x="6051417" y="3643301"/>
            <a:ext cx="5997790" cy="1057784"/>
          </a:xfrm>
          <a:prstGeom prst="rect">
            <a:avLst/>
          </a:prstGeom>
        </p:spPr>
        <p:txBody>
          <a:bodyPr vert="horz" lIns="68580" tIns="34290" rIns="68580" bIns="34290" rtlCol="0" anchor="ctr">
            <a:noAutofit/>
          </a:bodyPr>
          <a:lstStyle>
            <a:defPPr>
              <a:defRPr lang="en-US"/>
            </a:defPPr>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sz="2100"/>
          </a:p>
        </p:txBody>
      </p:sp>
      <p:sp>
        <p:nvSpPr>
          <p:cNvPr id="15" name="Content Placeholder 2">
            <a:extLst>
              <a:ext uri="{FF2B5EF4-FFF2-40B4-BE49-F238E27FC236}">
                <a16:creationId xmlns:a16="http://schemas.microsoft.com/office/drawing/2014/main" id="{1BAF5987-A3E3-4839-919E-F5D8B3406B09}"/>
              </a:ext>
            </a:extLst>
          </p:cNvPr>
          <p:cNvSpPr txBox="1">
            <a:spLocks/>
          </p:cNvSpPr>
          <p:nvPr/>
        </p:nvSpPr>
        <p:spPr>
          <a:xfrm>
            <a:off x="611605" y="937161"/>
            <a:ext cx="3929222"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a:t>Problem: Double Spending</a:t>
            </a:r>
          </a:p>
        </p:txBody>
      </p:sp>
      <p:sp>
        <p:nvSpPr>
          <p:cNvPr id="16" name="Content Placeholder 2">
            <a:extLst>
              <a:ext uri="{FF2B5EF4-FFF2-40B4-BE49-F238E27FC236}">
                <a16:creationId xmlns:a16="http://schemas.microsoft.com/office/drawing/2014/main" id="{2BB90E31-1EF8-478A-9A6F-D730BDA49271}"/>
              </a:ext>
            </a:extLst>
          </p:cNvPr>
          <p:cNvSpPr txBox="1">
            <a:spLocks/>
          </p:cNvSpPr>
          <p:nvPr/>
        </p:nvSpPr>
        <p:spPr>
          <a:xfrm>
            <a:off x="611605" y="1845784"/>
            <a:ext cx="4199386"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a:t>Solution: Finality (new block)</a:t>
            </a:r>
          </a:p>
        </p:txBody>
      </p:sp>
      <p:pic>
        <p:nvPicPr>
          <p:cNvPr id="17" name="Picture 8" descr="Image result for stop light go light">
            <a:extLst>
              <a:ext uri="{FF2B5EF4-FFF2-40B4-BE49-F238E27FC236}">
                <a16:creationId xmlns:a16="http://schemas.microsoft.com/office/drawing/2014/main" id="{12212569-8B23-4E4E-8D00-AE25025FF3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8" t="4865" r="74754" b="43834"/>
          <a:stretch/>
        </p:blipFill>
        <p:spPr bwMode="auto">
          <a:xfrm>
            <a:off x="279994" y="966363"/>
            <a:ext cx="599086" cy="7430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stop light go light">
            <a:extLst>
              <a:ext uri="{FF2B5EF4-FFF2-40B4-BE49-F238E27FC236}">
                <a16:creationId xmlns:a16="http://schemas.microsoft.com/office/drawing/2014/main" id="{488F8110-99D3-41C1-91ED-0EC49BEB5E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825" t="4667" r="29136" b="44537"/>
          <a:stretch/>
        </p:blipFill>
        <p:spPr bwMode="auto">
          <a:xfrm>
            <a:off x="247750" y="1816049"/>
            <a:ext cx="643811" cy="764046"/>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FD11770D-6EB9-4373-8185-5E25D0A39047}"/>
              </a:ext>
            </a:extLst>
          </p:cNvPr>
          <p:cNvSpPr txBox="1">
            <a:spLocks/>
          </p:cNvSpPr>
          <p:nvPr/>
        </p:nvSpPr>
        <p:spPr>
          <a:xfrm>
            <a:off x="244424" y="3184194"/>
            <a:ext cx="8592806" cy="1272352"/>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Block is only added after validation.</a:t>
            </a:r>
          </a:p>
          <a:p>
            <a:pPr lvl="1">
              <a:buFont typeface="Wingdings" panose="05000000000000000000" pitchFamily="2" charset="2"/>
              <a:buChar char="ü"/>
            </a:pPr>
            <a:r>
              <a:rPr lang="en-US"/>
              <a:t> Crypto has network of miners (validators)</a:t>
            </a:r>
          </a:p>
          <a:p>
            <a:pPr lvl="1">
              <a:buFont typeface="Wingdings" panose="05000000000000000000" pitchFamily="2" charset="2"/>
              <a:buChar char="ü"/>
            </a:pPr>
            <a:r>
              <a:rPr lang="en-US"/>
              <a:t>Algorithm to auto-validate the authenticity of prior blocks</a:t>
            </a:r>
          </a:p>
        </p:txBody>
      </p:sp>
    </p:spTree>
    <p:extLst>
      <p:ext uri="{BB962C8B-B14F-4D97-AF65-F5344CB8AC3E}">
        <p14:creationId xmlns:p14="http://schemas.microsoft.com/office/powerpoint/2010/main" val="104487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8" grpId="0"/>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005" y="5591982"/>
            <a:ext cx="8961308" cy="10287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9004" y="72165"/>
            <a:ext cx="7886700" cy="652487"/>
          </a:xfrm>
        </p:spPr>
        <p:txBody>
          <a:bodyPr>
            <a:normAutofit fontScale="90000"/>
          </a:bodyPr>
          <a:lstStyle/>
          <a:p>
            <a:r>
              <a:rPr lang="en-US" b="1"/>
              <a:t>Consensus for “Trust”</a:t>
            </a:r>
          </a:p>
        </p:txBody>
      </p:sp>
      <p:cxnSp>
        <p:nvCxnSpPr>
          <p:cNvPr id="9" name="Straight Connector 8"/>
          <p:cNvCxnSpPr/>
          <p:nvPr/>
        </p:nvCxnSpPr>
        <p:spPr>
          <a:xfrm>
            <a:off x="0" y="652998"/>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1" name="Picture 2" descr="Image result for central bank clipart">
            <a:extLst>
              <a:ext uri="{FF2B5EF4-FFF2-40B4-BE49-F238E27FC236}">
                <a16:creationId xmlns:a16="http://schemas.microsoft.com/office/drawing/2014/main" id="{C72F58C4-8CDC-4324-BA2E-0EE7E1489A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779" y="5615528"/>
            <a:ext cx="1028700" cy="971696"/>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8A0E9919-43A6-4F88-BB73-3109D54AE208}"/>
              </a:ext>
            </a:extLst>
          </p:cNvPr>
          <p:cNvSpPr txBox="1">
            <a:spLocks/>
          </p:cNvSpPr>
          <p:nvPr/>
        </p:nvSpPr>
        <p:spPr>
          <a:xfrm>
            <a:off x="2524074" y="5584840"/>
            <a:ext cx="5550979" cy="99847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Consensus </a:t>
            </a:r>
            <a:r>
              <a:rPr lang="en-US" sz="2700">
                <a:sym typeface="Wingdings" panose="05000000000000000000" pitchFamily="2" charset="2"/>
              </a:rPr>
              <a:t></a:t>
            </a:r>
            <a:r>
              <a:rPr lang="en-US" sz="2700"/>
              <a:t> No Central Authority</a:t>
            </a:r>
          </a:p>
        </p:txBody>
      </p:sp>
      <p:sp>
        <p:nvSpPr>
          <p:cNvPr id="13" name="Content Placeholder 2">
            <a:extLst>
              <a:ext uri="{FF2B5EF4-FFF2-40B4-BE49-F238E27FC236}">
                <a16:creationId xmlns:a16="http://schemas.microsoft.com/office/drawing/2014/main" id="{F8E0AC3D-EF52-4BF5-BAB7-63DB2D11C71B}"/>
              </a:ext>
            </a:extLst>
          </p:cNvPr>
          <p:cNvSpPr txBox="1">
            <a:spLocks/>
          </p:cNvSpPr>
          <p:nvPr/>
        </p:nvSpPr>
        <p:spPr>
          <a:xfrm>
            <a:off x="179712" y="2854709"/>
            <a:ext cx="8423185" cy="2317509"/>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We build consensus by:</a:t>
            </a:r>
          </a:p>
          <a:p>
            <a:pPr>
              <a:buFont typeface="Wingdings" panose="05000000000000000000" pitchFamily="2" charset="2"/>
              <a:buChar char="ü"/>
            </a:pPr>
            <a:r>
              <a:rPr lang="en-US" sz="2700"/>
              <a:t>Validation of each transaction.</a:t>
            </a:r>
          </a:p>
          <a:p>
            <a:pPr>
              <a:buFont typeface="Wingdings" panose="05000000000000000000" pitchFamily="2" charset="2"/>
              <a:buChar char="ü"/>
            </a:pPr>
            <a:r>
              <a:rPr lang="en-US" sz="2700"/>
              <a:t>Participants in the chain can raise red flags </a:t>
            </a:r>
          </a:p>
          <a:p>
            <a:endParaRPr lang="en-US" sz="2700"/>
          </a:p>
        </p:txBody>
      </p:sp>
      <p:sp>
        <p:nvSpPr>
          <p:cNvPr id="10" name="Content Placeholder 2">
            <a:extLst>
              <a:ext uri="{FF2B5EF4-FFF2-40B4-BE49-F238E27FC236}">
                <a16:creationId xmlns:a16="http://schemas.microsoft.com/office/drawing/2014/main" id="{1BAF5987-A3E3-4839-919E-F5D8B3406B09}"/>
              </a:ext>
            </a:extLst>
          </p:cNvPr>
          <p:cNvSpPr txBox="1">
            <a:spLocks/>
          </p:cNvSpPr>
          <p:nvPr/>
        </p:nvSpPr>
        <p:spPr>
          <a:xfrm>
            <a:off x="611605" y="817090"/>
            <a:ext cx="4357960"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a:t>Problem: No Central Authority</a:t>
            </a:r>
          </a:p>
        </p:txBody>
      </p:sp>
      <p:sp>
        <p:nvSpPr>
          <p:cNvPr id="14" name="Content Placeholder 2">
            <a:extLst>
              <a:ext uri="{FF2B5EF4-FFF2-40B4-BE49-F238E27FC236}">
                <a16:creationId xmlns:a16="http://schemas.microsoft.com/office/drawing/2014/main" id="{2BB90E31-1EF8-478A-9A6F-D730BDA49271}"/>
              </a:ext>
            </a:extLst>
          </p:cNvPr>
          <p:cNvSpPr txBox="1">
            <a:spLocks/>
          </p:cNvSpPr>
          <p:nvPr/>
        </p:nvSpPr>
        <p:spPr>
          <a:xfrm>
            <a:off x="611605" y="1725713"/>
            <a:ext cx="4808433"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a:t>Solution: Verification/Acceptance</a:t>
            </a:r>
          </a:p>
        </p:txBody>
      </p:sp>
      <p:pic>
        <p:nvPicPr>
          <p:cNvPr id="15" name="Picture 8" descr="Image result for stop light go light">
            <a:extLst>
              <a:ext uri="{FF2B5EF4-FFF2-40B4-BE49-F238E27FC236}">
                <a16:creationId xmlns:a16="http://schemas.microsoft.com/office/drawing/2014/main" id="{12212569-8B23-4E4E-8D00-AE25025FF3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48" t="4865" r="74754" b="43834"/>
          <a:stretch/>
        </p:blipFill>
        <p:spPr bwMode="auto">
          <a:xfrm>
            <a:off x="279994" y="846292"/>
            <a:ext cx="599086" cy="7430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stop light go light">
            <a:extLst>
              <a:ext uri="{FF2B5EF4-FFF2-40B4-BE49-F238E27FC236}">
                <a16:creationId xmlns:a16="http://schemas.microsoft.com/office/drawing/2014/main" id="{488F8110-99D3-41C1-91ED-0EC49BEB5E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25" t="4667" r="29136" b="44537"/>
          <a:stretch/>
        </p:blipFill>
        <p:spPr bwMode="auto">
          <a:xfrm>
            <a:off x="247750" y="1695978"/>
            <a:ext cx="643811" cy="76404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2BB90E31-1EF8-478A-9A6F-D730BDA49271}"/>
              </a:ext>
            </a:extLst>
          </p:cNvPr>
          <p:cNvSpPr txBox="1">
            <a:spLocks/>
          </p:cNvSpPr>
          <p:nvPr/>
        </p:nvSpPr>
        <p:spPr>
          <a:xfrm>
            <a:off x="3794464" y="1990047"/>
            <a:ext cx="4808433"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sz="1800" i="1"/>
              <a:t>e.g.) mining</a:t>
            </a:r>
          </a:p>
        </p:txBody>
      </p:sp>
      <p:pic>
        <p:nvPicPr>
          <p:cNvPr id="3" name="Picture 2"/>
          <p:cNvPicPr>
            <a:picLocks noChangeAspect="1"/>
          </p:cNvPicPr>
          <p:nvPr/>
        </p:nvPicPr>
        <p:blipFill>
          <a:blip r:embed="rId5"/>
          <a:stretch>
            <a:fillRect/>
          </a:stretch>
        </p:blipFill>
        <p:spPr>
          <a:xfrm>
            <a:off x="5420038" y="1908750"/>
            <a:ext cx="3487074" cy="1646674"/>
          </a:xfrm>
          <a:prstGeom prst="rect">
            <a:avLst/>
          </a:prstGeom>
        </p:spPr>
      </p:pic>
    </p:spTree>
    <p:extLst>
      <p:ext uri="{BB962C8B-B14F-4D97-AF65-F5344CB8AC3E}">
        <p14:creationId xmlns:p14="http://schemas.microsoft.com/office/powerpoint/2010/main" val="181450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2" grpId="0"/>
      <p:bldP spid="13" grpId="0"/>
      <p:bldP spid="14"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5D78A8-BD41-4DAC-9B57-BF82B4623902}"/>
              </a:ext>
            </a:extLst>
          </p:cNvPr>
          <p:cNvPicPr>
            <a:picLocks noGrp="1" noChangeAspect="1"/>
          </p:cNvPicPr>
          <p:nvPr>
            <p:ph idx="1"/>
          </p:nvPr>
        </p:nvPicPr>
        <p:blipFill>
          <a:blip r:embed="rId3"/>
          <a:stretch>
            <a:fillRect/>
          </a:stretch>
        </p:blipFill>
        <p:spPr>
          <a:xfrm>
            <a:off x="539276" y="1090791"/>
            <a:ext cx="8109186" cy="4659146"/>
          </a:xfrm>
          <a:prstGeom prst="rect">
            <a:avLst/>
          </a:prstGeom>
        </p:spPr>
      </p:pic>
      <p:pic>
        <p:nvPicPr>
          <p:cNvPr id="1026" name="Picture 2" descr="Image result for iphone x 10th anniversary">
            <a:extLst>
              <a:ext uri="{FF2B5EF4-FFF2-40B4-BE49-F238E27FC236}">
                <a16:creationId xmlns:a16="http://schemas.microsoft.com/office/drawing/2014/main" id="{727A4149-3440-44DF-8130-D143D7039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9502" y="4926674"/>
            <a:ext cx="2564947" cy="17954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2E030C-9507-4C37-AE11-8AC21FDB27F2}"/>
              </a:ext>
            </a:extLst>
          </p:cNvPr>
          <p:cNvSpPr txBox="1"/>
          <p:nvPr/>
        </p:nvSpPr>
        <p:spPr>
          <a:xfrm>
            <a:off x="119356" y="-63667"/>
            <a:ext cx="8919860" cy="809517"/>
          </a:xfrm>
          <a:prstGeom prst="rect">
            <a:avLst/>
          </a:prstGeom>
        </p:spPr>
        <p:txBody>
          <a:bodyPr vert="horz" lIns="68580" tIns="34290" rIns="68580" bIns="34290" rtlCol="0" anchor="b">
            <a:noAutofit/>
          </a:bodyPr>
          <a:lstStyle>
            <a:defPPr>
              <a:defRPr lang="en-US"/>
            </a:defPPr>
            <a:lvl1pPr defTabSz="914377">
              <a:lnSpc>
                <a:spcPct val="90000"/>
              </a:lnSpc>
              <a:spcBef>
                <a:spcPct val="0"/>
              </a:spcBef>
              <a:buNone/>
              <a:defRPr sz="4400" b="1">
                <a:latin typeface="+mj-lt"/>
                <a:ea typeface="+mj-ea"/>
                <a:cs typeface="+mj-cs"/>
              </a:defRPr>
            </a:lvl1pPr>
          </a:lstStyle>
          <a:p>
            <a:r>
              <a:rPr lang="en-US"/>
              <a:t>It all began…...June 29, 2007</a:t>
            </a:r>
          </a:p>
        </p:txBody>
      </p:sp>
      <p:cxnSp>
        <p:nvCxnSpPr>
          <p:cNvPr id="6" name="Straight Connector 5">
            <a:extLst>
              <a:ext uri="{FF2B5EF4-FFF2-40B4-BE49-F238E27FC236}">
                <a16:creationId xmlns:a16="http://schemas.microsoft.com/office/drawing/2014/main" id="{8976AB36-B185-49A7-B61D-01BF472A06F0}"/>
              </a:ext>
            </a:extLst>
          </p:cNvPr>
          <p:cNvCxnSpPr/>
          <p:nvPr/>
        </p:nvCxnSpPr>
        <p:spPr>
          <a:xfrm>
            <a:off x="0" y="769229"/>
            <a:ext cx="9144000"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546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89004" y="5338446"/>
            <a:ext cx="8961308" cy="14240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92751" y="4209483"/>
            <a:ext cx="8961308" cy="10287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p:nvSpPr>
        <p:spPr>
          <a:xfrm>
            <a:off x="89004" y="1988042"/>
            <a:ext cx="8961308" cy="10287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89004" y="895387"/>
            <a:ext cx="8961308" cy="10287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9004" y="109110"/>
            <a:ext cx="7886700" cy="652487"/>
          </a:xfrm>
        </p:spPr>
        <p:txBody>
          <a:bodyPr>
            <a:normAutofit fontScale="90000"/>
          </a:bodyPr>
          <a:lstStyle/>
          <a:p>
            <a:r>
              <a:rPr lang="en-US" b="1"/>
              <a:t>Build Trust in a “Trustless” System</a:t>
            </a:r>
          </a:p>
        </p:txBody>
      </p:sp>
      <p:sp>
        <p:nvSpPr>
          <p:cNvPr id="8" name="Content Placeholder 2">
            <a:extLst>
              <a:ext uri="{FF2B5EF4-FFF2-40B4-BE49-F238E27FC236}">
                <a16:creationId xmlns:a16="http://schemas.microsoft.com/office/drawing/2014/main" id="{FD11770D-6EB9-4373-8185-5E25D0A39047}"/>
              </a:ext>
            </a:extLst>
          </p:cNvPr>
          <p:cNvSpPr txBox="1">
            <a:spLocks/>
          </p:cNvSpPr>
          <p:nvPr/>
        </p:nvSpPr>
        <p:spPr>
          <a:xfrm>
            <a:off x="2422891" y="1016036"/>
            <a:ext cx="5428336" cy="862069"/>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 Immutability </a:t>
            </a:r>
            <a:r>
              <a:rPr lang="en-US" sz="2700">
                <a:sym typeface="Wingdings" panose="05000000000000000000" pitchFamily="2" charset="2"/>
              </a:rPr>
              <a:t></a:t>
            </a:r>
            <a:r>
              <a:rPr lang="en-US" sz="2700"/>
              <a:t>Crypto-technology</a:t>
            </a:r>
          </a:p>
        </p:txBody>
      </p:sp>
      <p:cxnSp>
        <p:nvCxnSpPr>
          <p:cNvPr id="9" name="Straight Connector 8"/>
          <p:cNvCxnSpPr/>
          <p:nvPr/>
        </p:nvCxnSpPr>
        <p:spPr>
          <a:xfrm>
            <a:off x="0" y="689943"/>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central bank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778" y="4247649"/>
            <a:ext cx="1028700" cy="9716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859316" y="917873"/>
            <a:ext cx="721628" cy="971474"/>
          </a:xfrm>
          <a:prstGeom prst="rect">
            <a:avLst/>
          </a:prstGeom>
        </p:spPr>
      </p:pic>
      <p:pic>
        <p:nvPicPr>
          <p:cNvPr id="1030" name="Picture 6" descr="Image result for distributed ledger clipar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133"/>
          <a:stretch/>
        </p:blipFill>
        <p:spPr bwMode="auto">
          <a:xfrm>
            <a:off x="204243" y="2014509"/>
            <a:ext cx="1995800" cy="96511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89004" y="3092639"/>
            <a:ext cx="8961308" cy="10287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Content Placeholder 2">
            <a:extLst>
              <a:ext uri="{FF2B5EF4-FFF2-40B4-BE49-F238E27FC236}">
                <a16:creationId xmlns:a16="http://schemas.microsoft.com/office/drawing/2014/main" id="{FD11770D-6EB9-4373-8185-5E25D0A39047}"/>
              </a:ext>
            </a:extLst>
          </p:cNvPr>
          <p:cNvSpPr txBox="1">
            <a:spLocks/>
          </p:cNvSpPr>
          <p:nvPr/>
        </p:nvSpPr>
        <p:spPr>
          <a:xfrm>
            <a:off x="2422890" y="2044734"/>
            <a:ext cx="5136674" cy="99847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Provenance </a:t>
            </a:r>
            <a:r>
              <a:rPr lang="en-US" sz="2700">
                <a:sym typeface="Wingdings" panose="05000000000000000000" pitchFamily="2" charset="2"/>
              </a:rPr>
              <a:t> </a:t>
            </a:r>
            <a:r>
              <a:rPr lang="en-US" sz="2700"/>
              <a:t>Distributed Ledger</a:t>
            </a:r>
          </a:p>
        </p:txBody>
      </p:sp>
      <p:sp>
        <p:nvSpPr>
          <p:cNvPr id="18" name="Content Placeholder 2">
            <a:extLst>
              <a:ext uri="{FF2B5EF4-FFF2-40B4-BE49-F238E27FC236}">
                <a16:creationId xmlns:a16="http://schemas.microsoft.com/office/drawing/2014/main" id="{FD11770D-6EB9-4373-8185-5E25D0A39047}"/>
              </a:ext>
            </a:extLst>
          </p:cNvPr>
          <p:cNvSpPr txBox="1">
            <a:spLocks/>
          </p:cNvSpPr>
          <p:nvPr/>
        </p:nvSpPr>
        <p:spPr>
          <a:xfrm>
            <a:off x="2422891" y="3133629"/>
            <a:ext cx="6343421" cy="99847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 Finality </a:t>
            </a:r>
            <a:r>
              <a:rPr lang="en-US" sz="2700">
                <a:sym typeface="Wingdings" panose="05000000000000000000" pitchFamily="2" charset="2"/>
              </a:rPr>
              <a:t></a:t>
            </a:r>
            <a:r>
              <a:rPr lang="en-US" sz="2700"/>
              <a:t> Verification e.g.) Proof of Work</a:t>
            </a:r>
          </a:p>
        </p:txBody>
      </p:sp>
      <p:sp>
        <p:nvSpPr>
          <p:cNvPr id="19" name="Content Placeholder 2">
            <a:extLst>
              <a:ext uri="{FF2B5EF4-FFF2-40B4-BE49-F238E27FC236}">
                <a16:creationId xmlns:a16="http://schemas.microsoft.com/office/drawing/2014/main" id="{FD11770D-6EB9-4373-8185-5E25D0A39047}"/>
              </a:ext>
            </a:extLst>
          </p:cNvPr>
          <p:cNvSpPr txBox="1">
            <a:spLocks/>
          </p:cNvSpPr>
          <p:nvPr/>
        </p:nvSpPr>
        <p:spPr>
          <a:xfrm>
            <a:off x="2524073" y="4196489"/>
            <a:ext cx="5276317" cy="99847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Consensus </a:t>
            </a:r>
            <a:r>
              <a:rPr lang="en-US" sz="2700">
                <a:sym typeface="Wingdings" panose="05000000000000000000" pitchFamily="2" charset="2"/>
              </a:rPr>
              <a:t></a:t>
            </a:r>
            <a:r>
              <a:rPr lang="en-US" sz="2700"/>
              <a:t> No Central Authority</a:t>
            </a:r>
          </a:p>
        </p:txBody>
      </p:sp>
      <p:pic>
        <p:nvPicPr>
          <p:cNvPr id="1034"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086" y="3131224"/>
            <a:ext cx="1093808" cy="9601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trus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05" t="9505" r="9328" b="34750"/>
          <a:stretch/>
        </p:blipFill>
        <p:spPr bwMode="auto">
          <a:xfrm>
            <a:off x="6382655" y="5368507"/>
            <a:ext cx="2538484" cy="12159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4"/>
          <a:stretch>
            <a:fillRect/>
          </a:stretch>
        </p:blipFill>
        <p:spPr>
          <a:xfrm>
            <a:off x="293214" y="5638802"/>
            <a:ext cx="548153" cy="737938"/>
          </a:xfrm>
          <a:prstGeom prst="rect">
            <a:avLst/>
          </a:prstGeom>
        </p:spPr>
      </p:pic>
      <p:pic>
        <p:nvPicPr>
          <p:cNvPr id="29" name="Picture 6" descr="Image result for distributed ledger clipar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0133"/>
          <a:stretch/>
        </p:blipFill>
        <p:spPr bwMode="auto">
          <a:xfrm>
            <a:off x="1420670" y="5696825"/>
            <a:ext cx="1518074" cy="7340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8475" y="5771680"/>
            <a:ext cx="749131" cy="6575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central bank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00248" y="5696825"/>
            <a:ext cx="790145" cy="746360"/>
          </a:xfrm>
          <a:prstGeom prst="rect">
            <a:avLst/>
          </a:prstGeom>
          <a:noFill/>
          <a:extLst>
            <a:ext uri="{909E8E84-426E-40DD-AFC4-6F175D3DCCD1}">
              <a14:hiddenFill xmlns:a14="http://schemas.microsoft.com/office/drawing/2010/main">
                <a:solidFill>
                  <a:srgbClr val="FFFFFF"/>
                </a:solidFill>
              </a14:hiddenFill>
            </a:ext>
          </a:extLst>
        </p:spPr>
      </p:pic>
      <p:sp>
        <p:nvSpPr>
          <p:cNvPr id="4" name="Plus 3"/>
          <p:cNvSpPr/>
          <p:nvPr/>
        </p:nvSpPr>
        <p:spPr>
          <a:xfrm>
            <a:off x="964738" y="5689202"/>
            <a:ext cx="375313" cy="729044"/>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us 31"/>
          <p:cNvSpPr/>
          <p:nvPr/>
        </p:nvSpPr>
        <p:spPr>
          <a:xfrm>
            <a:off x="4409285" y="5696825"/>
            <a:ext cx="375313" cy="729044"/>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us 32"/>
          <p:cNvSpPr/>
          <p:nvPr/>
        </p:nvSpPr>
        <p:spPr>
          <a:xfrm>
            <a:off x="2957009" y="5689202"/>
            <a:ext cx="375313" cy="729044"/>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qual 4"/>
          <p:cNvSpPr/>
          <p:nvPr/>
        </p:nvSpPr>
        <p:spPr>
          <a:xfrm>
            <a:off x="5800299" y="5848066"/>
            <a:ext cx="634620" cy="457200"/>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456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34"/>
                                        </p:tgtEl>
                                        <p:attrNameLst>
                                          <p:attrName>style.visibility</p:attrName>
                                        </p:attrNameLst>
                                      </p:cBhvr>
                                      <p:to>
                                        <p:strVal val="visible"/>
                                      </p:to>
                                    </p:set>
                                    <p:anim calcmode="lin" valueType="num">
                                      <p:cBhvr additive="base">
                                        <p:cTn id="21" dur="500" fill="hold"/>
                                        <p:tgtEl>
                                          <p:spTgt spid="1034"/>
                                        </p:tgtEl>
                                        <p:attrNameLst>
                                          <p:attrName>ppt_x</p:attrName>
                                        </p:attrNameLst>
                                      </p:cBhvr>
                                      <p:tavLst>
                                        <p:tav tm="0">
                                          <p:val>
                                            <p:strVal val="#ppt_x"/>
                                          </p:val>
                                        </p:tav>
                                        <p:tav tm="100000">
                                          <p:val>
                                            <p:strVal val="#ppt_x"/>
                                          </p:val>
                                        </p:tav>
                                      </p:tavLst>
                                    </p:anim>
                                    <p:anim calcmode="lin" valueType="num">
                                      <p:cBhvr additive="base">
                                        <p:cTn id="22" dur="500" fill="hold"/>
                                        <p:tgtEl>
                                          <p:spTgt spid="103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additive="base">
                                        <p:cTn id="35" dur="500" fill="hold"/>
                                        <p:tgtEl>
                                          <p:spTgt spid="1026"/>
                                        </p:tgtEl>
                                        <p:attrNameLst>
                                          <p:attrName>ppt_x</p:attrName>
                                        </p:attrNameLst>
                                      </p:cBhvr>
                                      <p:tavLst>
                                        <p:tav tm="0">
                                          <p:val>
                                            <p:strVal val="#ppt_x"/>
                                          </p:val>
                                        </p:tav>
                                        <p:tav tm="100000">
                                          <p:val>
                                            <p:strVal val="#ppt_x"/>
                                          </p:val>
                                        </p:tav>
                                      </p:tavLst>
                                    </p:anim>
                                    <p:anim calcmode="lin" valueType="num">
                                      <p:cBhvr additive="base">
                                        <p:cTn id="36" dur="500" fill="hold"/>
                                        <p:tgtEl>
                                          <p:spTgt spid="10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fill="hold"/>
                                        <p:tgtEl>
                                          <p:spTgt spid="31"/>
                                        </p:tgtEl>
                                        <p:attrNameLst>
                                          <p:attrName>ppt_x</p:attrName>
                                        </p:attrNameLst>
                                      </p:cBhvr>
                                      <p:tavLst>
                                        <p:tav tm="0">
                                          <p:val>
                                            <p:strVal val="#ppt_x"/>
                                          </p:val>
                                        </p:tav>
                                        <p:tav tm="100000">
                                          <p:val>
                                            <p:strVal val="#ppt_x"/>
                                          </p:val>
                                        </p:tav>
                                      </p:tavLst>
                                    </p:anim>
                                    <p:anim calcmode="lin" valueType="num">
                                      <p:cBhvr additive="base">
                                        <p:cTn id="70" dur="500" fill="hold"/>
                                        <p:tgtEl>
                                          <p:spTgt spid="3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ppt_x"/>
                                          </p:val>
                                        </p:tav>
                                        <p:tav tm="100000">
                                          <p:val>
                                            <p:strVal val="#ppt_x"/>
                                          </p:val>
                                        </p:tav>
                                      </p:tavLst>
                                    </p:anim>
                                    <p:anim calcmode="lin" valueType="num">
                                      <p:cBhvr additive="base">
                                        <p:cTn id="82" dur="500" fill="hold"/>
                                        <p:tgtEl>
                                          <p:spTgt spid="3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
                                        </p:tgtEl>
                                        <p:attrNameLst>
                                          <p:attrName>style.visibility</p:attrName>
                                        </p:attrNameLst>
                                      </p:cBhvr>
                                      <p:to>
                                        <p:strVal val="visible"/>
                                      </p:to>
                                    </p:set>
                                    <p:anim calcmode="lin" valueType="num">
                                      <p:cBhvr additive="base">
                                        <p:cTn id="85" dur="500" fill="hold"/>
                                        <p:tgtEl>
                                          <p:spTgt spid="5"/>
                                        </p:tgtEl>
                                        <p:attrNameLst>
                                          <p:attrName>ppt_x</p:attrName>
                                        </p:attrNameLst>
                                      </p:cBhvr>
                                      <p:tavLst>
                                        <p:tav tm="0">
                                          <p:val>
                                            <p:strVal val="#ppt_x"/>
                                          </p:val>
                                        </p:tav>
                                        <p:tav tm="100000">
                                          <p:val>
                                            <p:strVal val="#ppt_x"/>
                                          </p:val>
                                        </p:tav>
                                      </p:tavLst>
                                    </p:anim>
                                    <p:anim calcmode="lin" valueType="num">
                                      <p:cBhvr additive="base">
                                        <p:cTn id="8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P spid="22" grpId="0" animBg="1"/>
      <p:bldP spid="23" grpId="0" animBg="1"/>
      <p:bldP spid="17" grpId="0"/>
      <p:bldP spid="18" grpId="0"/>
      <p:bldP spid="19" grpId="0"/>
      <p:bldP spid="4" grpId="0" animBg="1"/>
      <p:bldP spid="32" grpId="0" animBg="1"/>
      <p:bldP spid="3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17" y="42701"/>
            <a:ext cx="7886700" cy="797642"/>
          </a:xfrm>
        </p:spPr>
        <p:txBody>
          <a:bodyPr>
            <a:normAutofit/>
          </a:bodyPr>
          <a:lstStyle/>
          <a:p>
            <a:r>
              <a:rPr lang="en-US" b="1"/>
              <a:t>Adding Value through Blockchain</a:t>
            </a:r>
            <a:endParaRPr lang="en-US"/>
          </a:p>
        </p:txBody>
      </p:sp>
      <p:cxnSp>
        <p:nvCxnSpPr>
          <p:cNvPr id="4" name="Straight Connector 3"/>
          <p:cNvCxnSpPr/>
          <p:nvPr/>
        </p:nvCxnSpPr>
        <p:spPr>
          <a:xfrm>
            <a:off x="0" y="749485"/>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D11770D-6EB9-4373-8185-5E25D0A39047}"/>
              </a:ext>
            </a:extLst>
          </p:cNvPr>
          <p:cNvSpPr txBox="1">
            <a:spLocks/>
          </p:cNvSpPr>
          <p:nvPr/>
        </p:nvSpPr>
        <p:spPr>
          <a:xfrm>
            <a:off x="289848" y="2494041"/>
            <a:ext cx="8120921" cy="134780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2700"/>
              <a:t>Value Exchange—transfer of ownership</a:t>
            </a:r>
          </a:p>
          <a:p>
            <a:pPr marL="685800"/>
            <a:r>
              <a:rPr lang="en-US" sz="2100"/>
              <a:t>e.g.) Everyone on systems knows when an asset is sold</a:t>
            </a:r>
          </a:p>
        </p:txBody>
      </p:sp>
      <p:sp>
        <p:nvSpPr>
          <p:cNvPr id="11" name="Content Placeholder 2">
            <a:extLst>
              <a:ext uri="{FF2B5EF4-FFF2-40B4-BE49-F238E27FC236}">
                <a16:creationId xmlns:a16="http://schemas.microsoft.com/office/drawing/2014/main" id="{FD11770D-6EB9-4373-8185-5E25D0A39047}"/>
              </a:ext>
            </a:extLst>
          </p:cNvPr>
          <p:cNvSpPr txBox="1">
            <a:spLocks/>
          </p:cNvSpPr>
          <p:nvPr/>
        </p:nvSpPr>
        <p:spPr>
          <a:xfrm>
            <a:off x="289848" y="3972573"/>
            <a:ext cx="8120921" cy="1239439"/>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2700"/>
              <a:t>Smart Contracts—imbedded ledger is immutable</a:t>
            </a:r>
          </a:p>
          <a:p>
            <a:pPr marL="685800"/>
            <a:r>
              <a:rPr lang="en-US" sz="2100"/>
              <a:t>e.g.) Buying a car in minutes not days </a:t>
            </a:r>
          </a:p>
        </p:txBody>
      </p:sp>
      <p:sp>
        <p:nvSpPr>
          <p:cNvPr id="12" name="Content Placeholder 2">
            <a:extLst>
              <a:ext uri="{FF2B5EF4-FFF2-40B4-BE49-F238E27FC236}">
                <a16:creationId xmlns:a16="http://schemas.microsoft.com/office/drawing/2014/main" id="{FD11770D-6EB9-4373-8185-5E25D0A39047}"/>
              </a:ext>
            </a:extLst>
          </p:cNvPr>
          <p:cNvSpPr txBox="1">
            <a:spLocks/>
          </p:cNvSpPr>
          <p:nvPr/>
        </p:nvSpPr>
        <p:spPr>
          <a:xfrm>
            <a:off x="289849" y="989460"/>
            <a:ext cx="8369657" cy="1498380"/>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2700"/>
              <a:t>Recordation—track ownership of the physical asset</a:t>
            </a:r>
          </a:p>
          <a:p>
            <a:pPr marL="685800"/>
            <a:r>
              <a:rPr lang="en-US" sz="2100"/>
              <a:t>e.g.) Stocks, bonds, money, artwork, votes, and digital identity</a:t>
            </a:r>
          </a:p>
        </p:txBody>
      </p:sp>
      <p:pic>
        <p:nvPicPr>
          <p:cNvPr id="7" name="Picture 6"/>
          <p:cNvPicPr>
            <a:picLocks noChangeAspect="1"/>
          </p:cNvPicPr>
          <p:nvPr/>
        </p:nvPicPr>
        <p:blipFill rotWithShape="1">
          <a:blip r:embed="rId3"/>
          <a:srcRect l="65953" t="70612"/>
          <a:stretch/>
        </p:blipFill>
        <p:spPr>
          <a:xfrm>
            <a:off x="7372589" y="5620070"/>
            <a:ext cx="1764684" cy="1217076"/>
          </a:xfrm>
          <a:prstGeom prst="rect">
            <a:avLst/>
          </a:prstGeom>
        </p:spPr>
      </p:pic>
      <p:pic>
        <p:nvPicPr>
          <p:cNvPr id="8" name="Picture 7"/>
          <p:cNvPicPr>
            <a:picLocks noChangeAspect="1"/>
          </p:cNvPicPr>
          <p:nvPr/>
        </p:nvPicPr>
        <p:blipFill>
          <a:blip r:embed="rId4"/>
          <a:stretch>
            <a:fillRect/>
          </a:stretch>
        </p:blipFill>
        <p:spPr>
          <a:xfrm>
            <a:off x="0" y="5620070"/>
            <a:ext cx="1506773" cy="1237930"/>
          </a:xfrm>
          <a:prstGeom prst="rect">
            <a:avLst/>
          </a:prstGeom>
        </p:spPr>
      </p:pic>
    </p:spTree>
    <p:extLst>
      <p:ext uri="{BB962C8B-B14F-4D97-AF65-F5344CB8AC3E}">
        <p14:creationId xmlns:p14="http://schemas.microsoft.com/office/powerpoint/2010/main" val="270974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A39DF0-6370-4DE6-BA88-C06F9B8614B6}"/>
              </a:ext>
            </a:extLst>
          </p:cNvPr>
          <p:cNvPicPr>
            <a:picLocks noChangeAspect="1"/>
          </p:cNvPicPr>
          <p:nvPr/>
        </p:nvPicPr>
        <p:blipFill>
          <a:blip r:embed="rId3"/>
          <a:stretch>
            <a:fillRect/>
          </a:stretch>
        </p:blipFill>
        <p:spPr>
          <a:xfrm>
            <a:off x="4572000" y="1008557"/>
            <a:ext cx="4062522" cy="2680755"/>
          </a:xfrm>
          <a:prstGeom prst="rect">
            <a:avLst/>
          </a:prstGeom>
        </p:spPr>
      </p:pic>
      <p:sp>
        <p:nvSpPr>
          <p:cNvPr id="2" name="Title 1">
            <a:extLst>
              <a:ext uri="{FF2B5EF4-FFF2-40B4-BE49-F238E27FC236}">
                <a16:creationId xmlns:a16="http://schemas.microsoft.com/office/drawing/2014/main" id="{74F0F182-B4BF-4424-AA63-46E85BE9E10C}"/>
              </a:ext>
            </a:extLst>
          </p:cNvPr>
          <p:cNvSpPr>
            <a:spLocks noGrp="1"/>
          </p:cNvSpPr>
          <p:nvPr>
            <p:ph type="title"/>
          </p:nvPr>
        </p:nvSpPr>
        <p:spPr>
          <a:xfrm>
            <a:off x="301591" y="2062292"/>
            <a:ext cx="7886700" cy="994172"/>
          </a:xfrm>
        </p:spPr>
        <p:txBody>
          <a:bodyPr/>
          <a:lstStyle/>
          <a:p>
            <a:r>
              <a:rPr lang="en-US"/>
              <a:t>We </a:t>
            </a:r>
            <a:r>
              <a:rPr lang="en-US" u="sng"/>
              <a:t>can</a:t>
            </a:r>
            <a:r>
              <a:rPr lang="en-US"/>
              <a:t> trust the transaction</a:t>
            </a:r>
          </a:p>
        </p:txBody>
      </p:sp>
      <p:sp>
        <p:nvSpPr>
          <p:cNvPr id="3" name="Content Placeholder 2">
            <a:extLst>
              <a:ext uri="{FF2B5EF4-FFF2-40B4-BE49-F238E27FC236}">
                <a16:creationId xmlns:a16="http://schemas.microsoft.com/office/drawing/2014/main" id="{04FF7652-53AD-4757-97AC-F850D79B0DAE}"/>
              </a:ext>
            </a:extLst>
          </p:cNvPr>
          <p:cNvSpPr>
            <a:spLocks noGrp="1"/>
          </p:cNvSpPr>
          <p:nvPr>
            <p:ph idx="1"/>
          </p:nvPr>
        </p:nvSpPr>
        <p:spPr>
          <a:xfrm>
            <a:off x="197705" y="4318673"/>
            <a:ext cx="9073295" cy="608928"/>
          </a:xfrm>
        </p:spPr>
        <p:txBody>
          <a:bodyPr>
            <a:normAutofit/>
          </a:bodyPr>
          <a:lstStyle/>
          <a:p>
            <a:pPr marL="0" indent="0">
              <a:buNone/>
            </a:pPr>
            <a:r>
              <a:rPr lang="en-US" sz="2700"/>
              <a:t>Can we add conditions and/or constraints to our transaction??</a:t>
            </a:r>
          </a:p>
        </p:txBody>
      </p:sp>
      <p:sp>
        <p:nvSpPr>
          <p:cNvPr id="4" name="Title 1">
            <a:extLst>
              <a:ext uri="{FF2B5EF4-FFF2-40B4-BE49-F238E27FC236}">
                <a16:creationId xmlns:a16="http://schemas.microsoft.com/office/drawing/2014/main" id="{DC522E5C-3A0B-47E7-96CC-1A282436F091}"/>
              </a:ext>
            </a:extLst>
          </p:cNvPr>
          <p:cNvSpPr txBox="1">
            <a:spLocks/>
          </p:cNvSpPr>
          <p:nvPr/>
        </p:nvSpPr>
        <p:spPr>
          <a:xfrm>
            <a:off x="89004" y="55842"/>
            <a:ext cx="7886700" cy="652487"/>
          </a:xfrm>
          <a:prstGeom prst="rect">
            <a:avLst/>
          </a:prstGeom>
        </p:spPr>
        <p:txBody>
          <a:bodyPr vert="horz" lIns="91440" tIns="45720" rIns="91440" bIns="45720" rtlCol="0" anchor="ctr">
            <a:normAutofit lnSpcReduction="10000"/>
          </a:bodyPr>
          <a:lstStyle>
            <a:lvl1pPr defTabSz="914400">
              <a:lnSpc>
                <a:spcPct val="90000"/>
              </a:lnSpc>
              <a:spcBef>
                <a:spcPct val="0"/>
              </a:spcBef>
              <a:buNone/>
              <a:defRPr sz="4400" b="1">
                <a:latin typeface="+mj-lt"/>
                <a:ea typeface="+mj-ea"/>
                <a:cs typeface="+mj-cs"/>
              </a:defRPr>
            </a:lvl1pPr>
          </a:lstStyle>
          <a:p>
            <a:r>
              <a:rPr lang="en-US"/>
              <a:t>Build Trust in a “Trustless” System</a:t>
            </a:r>
          </a:p>
        </p:txBody>
      </p:sp>
      <p:cxnSp>
        <p:nvCxnSpPr>
          <p:cNvPr id="5" name="Straight Connector 4">
            <a:extLst>
              <a:ext uri="{FF2B5EF4-FFF2-40B4-BE49-F238E27FC236}">
                <a16:creationId xmlns:a16="http://schemas.microsoft.com/office/drawing/2014/main" id="{C3F42AF0-04B5-4852-82CF-60ACD8758E35}"/>
              </a:ext>
            </a:extLst>
          </p:cNvPr>
          <p:cNvCxnSpPr/>
          <p:nvPr/>
        </p:nvCxnSpPr>
        <p:spPr>
          <a:xfrm>
            <a:off x="0" y="626042"/>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AutoShape 4" descr="Image result for trust">
            <a:extLst>
              <a:ext uri="{FF2B5EF4-FFF2-40B4-BE49-F238E27FC236}">
                <a16:creationId xmlns:a16="http://schemas.microsoft.com/office/drawing/2014/main" id="{1C7F1701-E61C-4D0C-848A-8CEC82CB5FD0}"/>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8" name="Content Placeholder 2">
            <a:extLst>
              <a:ext uri="{FF2B5EF4-FFF2-40B4-BE49-F238E27FC236}">
                <a16:creationId xmlns:a16="http://schemas.microsoft.com/office/drawing/2014/main" id="{04FF7652-53AD-4757-97AC-F850D79B0DAE}"/>
              </a:ext>
            </a:extLst>
          </p:cNvPr>
          <p:cNvSpPr txBox="1">
            <a:spLocks/>
          </p:cNvSpPr>
          <p:nvPr/>
        </p:nvSpPr>
        <p:spPr>
          <a:xfrm>
            <a:off x="673152" y="3117406"/>
            <a:ext cx="2576944" cy="571906"/>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a:latin typeface="+mj-lt"/>
                <a:ea typeface="+mj-ea"/>
                <a:cs typeface="+mj-cs"/>
              </a:rPr>
              <a:t>But</a:t>
            </a:r>
            <a:r>
              <a:rPr lang="en-US" sz="4950"/>
              <a:t>…..</a:t>
            </a:r>
          </a:p>
        </p:txBody>
      </p:sp>
      <p:pic>
        <p:nvPicPr>
          <p:cNvPr id="12" name="Picture 11"/>
          <p:cNvPicPr>
            <a:picLocks noChangeAspect="1"/>
          </p:cNvPicPr>
          <p:nvPr/>
        </p:nvPicPr>
        <p:blipFill>
          <a:blip r:embed="rId4"/>
          <a:stretch>
            <a:fillRect/>
          </a:stretch>
        </p:blipFill>
        <p:spPr>
          <a:xfrm>
            <a:off x="673152" y="4753005"/>
            <a:ext cx="1899310" cy="1899938"/>
          </a:xfrm>
          <a:prstGeom prst="rect">
            <a:avLst/>
          </a:prstGeom>
        </p:spPr>
      </p:pic>
      <p:sp>
        <p:nvSpPr>
          <p:cNvPr id="13" name="Content Placeholder 2">
            <a:extLst>
              <a:ext uri="{FF2B5EF4-FFF2-40B4-BE49-F238E27FC236}">
                <a16:creationId xmlns:a16="http://schemas.microsoft.com/office/drawing/2014/main" id="{04FF7652-53AD-4757-97AC-F850D79B0DAE}"/>
              </a:ext>
            </a:extLst>
          </p:cNvPr>
          <p:cNvSpPr txBox="1">
            <a:spLocks/>
          </p:cNvSpPr>
          <p:nvPr/>
        </p:nvSpPr>
        <p:spPr>
          <a:xfrm>
            <a:off x="2743882" y="5271009"/>
            <a:ext cx="5752418" cy="571906"/>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a:latin typeface="+mj-lt"/>
                <a:ea typeface="+mj-ea"/>
                <a:cs typeface="+mj-cs"/>
              </a:rPr>
              <a:t>Smart Contracts</a:t>
            </a:r>
            <a:endParaRPr lang="en-US" sz="4950"/>
          </a:p>
        </p:txBody>
      </p:sp>
    </p:spTree>
    <p:extLst>
      <p:ext uri="{BB962C8B-B14F-4D97-AF65-F5344CB8AC3E}">
        <p14:creationId xmlns:p14="http://schemas.microsoft.com/office/powerpoint/2010/main" val="4707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E34AC3-6CA1-423A-9598-507195276085}"/>
              </a:ext>
            </a:extLst>
          </p:cNvPr>
          <p:cNvSpPr txBox="1">
            <a:spLocks/>
          </p:cNvSpPr>
          <p:nvPr/>
        </p:nvSpPr>
        <p:spPr>
          <a:xfrm>
            <a:off x="114301" y="87831"/>
            <a:ext cx="7886700" cy="487482"/>
          </a:xfrm>
          <a:prstGeom prst="rect">
            <a:avLst/>
          </a:prstGeom>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a:t>Contracts</a:t>
            </a:r>
          </a:p>
        </p:txBody>
      </p:sp>
      <p:cxnSp>
        <p:nvCxnSpPr>
          <p:cNvPr id="5" name="Straight Connector 4">
            <a:extLst>
              <a:ext uri="{FF2B5EF4-FFF2-40B4-BE49-F238E27FC236}">
                <a16:creationId xmlns:a16="http://schemas.microsoft.com/office/drawing/2014/main" id="{D5C13AC7-FB9E-4EE8-9049-09A092D5F0E6}"/>
              </a:ext>
            </a:extLst>
          </p:cNvPr>
          <p:cNvCxnSpPr/>
          <p:nvPr/>
        </p:nvCxnSpPr>
        <p:spPr>
          <a:xfrm>
            <a:off x="0" y="667435"/>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
          </p:nvPr>
        </p:nvSpPr>
        <p:spPr>
          <a:xfrm>
            <a:off x="265471" y="759558"/>
            <a:ext cx="8229600" cy="1715787"/>
          </a:xfrm>
        </p:spPr>
        <p:txBody>
          <a:bodyPr>
            <a:normAutofit lnSpcReduction="10000"/>
          </a:bodyPr>
          <a:lstStyle/>
          <a:p>
            <a:pPr marL="0" indent="0">
              <a:buNone/>
            </a:pPr>
            <a:r>
              <a:rPr lang="en-US" u="sng"/>
              <a:t>A contract is:</a:t>
            </a:r>
          </a:p>
          <a:p>
            <a:r>
              <a:rPr lang="en-US"/>
              <a:t>A </a:t>
            </a:r>
            <a:r>
              <a:rPr lang="en-US" i="1"/>
              <a:t>promise</a:t>
            </a:r>
            <a:r>
              <a:rPr lang="en-US"/>
              <a:t> or a set of promises for the </a:t>
            </a:r>
            <a:r>
              <a:rPr lang="en-US" i="1"/>
              <a:t>breach</a:t>
            </a:r>
            <a:r>
              <a:rPr lang="en-US"/>
              <a:t> of which the law gives a </a:t>
            </a:r>
            <a:r>
              <a:rPr lang="en-US" i="1"/>
              <a:t>remedy</a:t>
            </a:r>
            <a:r>
              <a:rPr lang="en-US"/>
              <a:t> or the </a:t>
            </a:r>
            <a:r>
              <a:rPr lang="en-US" i="1"/>
              <a:t>performance</a:t>
            </a:r>
            <a:r>
              <a:rPr lang="en-US"/>
              <a:t> of which the law in some way recognizes a </a:t>
            </a:r>
            <a:r>
              <a:rPr lang="en-US" i="1"/>
              <a:t>duty</a:t>
            </a:r>
            <a:r>
              <a:rPr lang="en-US"/>
              <a:t>.</a:t>
            </a:r>
          </a:p>
        </p:txBody>
      </p:sp>
      <p:sp>
        <p:nvSpPr>
          <p:cNvPr id="7" name="Content Placeholder 2"/>
          <p:cNvSpPr txBox="1">
            <a:spLocks/>
          </p:cNvSpPr>
          <p:nvPr/>
        </p:nvSpPr>
        <p:spPr>
          <a:xfrm>
            <a:off x="265471" y="2644265"/>
            <a:ext cx="8229600" cy="35025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Parties of a Contract: </a:t>
            </a:r>
          </a:p>
          <a:p>
            <a:r>
              <a:rPr lang="en-US" dirty="0"/>
              <a:t>At least 2 parties</a:t>
            </a:r>
          </a:p>
          <a:p>
            <a:r>
              <a:rPr lang="en-US" dirty="0" err="1"/>
              <a:t>Offeror</a:t>
            </a:r>
            <a:endParaRPr lang="en-US" dirty="0"/>
          </a:p>
          <a:p>
            <a:pPr lvl="1"/>
            <a:r>
              <a:rPr lang="en-US" dirty="0"/>
              <a:t>Makes an offer</a:t>
            </a:r>
          </a:p>
          <a:p>
            <a:pPr lvl="1"/>
            <a:r>
              <a:rPr lang="en-US" dirty="0"/>
              <a:t>To do or not do something</a:t>
            </a:r>
          </a:p>
          <a:p>
            <a:r>
              <a:rPr lang="en-US" dirty="0"/>
              <a:t>Offeree</a:t>
            </a:r>
          </a:p>
          <a:p>
            <a:pPr lvl="1"/>
            <a:r>
              <a:rPr lang="en-US" dirty="0"/>
              <a:t>Person to whom offer is made</a:t>
            </a:r>
          </a:p>
          <a:p>
            <a:pPr lvl="1"/>
            <a:r>
              <a:rPr lang="en-US" dirty="0"/>
              <a:t>If accepted, then contract</a:t>
            </a:r>
          </a:p>
        </p:txBody>
      </p:sp>
      <p:pic>
        <p:nvPicPr>
          <p:cNvPr id="1026" name="Picture 2" descr="Image result for contrac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866" y="3553836"/>
            <a:ext cx="3090677" cy="216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070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E34AC3-6CA1-423A-9598-507195276085}"/>
              </a:ext>
            </a:extLst>
          </p:cNvPr>
          <p:cNvSpPr txBox="1">
            <a:spLocks/>
          </p:cNvSpPr>
          <p:nvPr/>
        </p:nvSpPr>
        <p:spPr>
          <a:xfrm>
            <a:off x="114301" y="87831"/>
            <a:ext cx="7886700" cy="487482"/>
          </a:xfrm>
          <a:prstGeom prst="rect">
            <a:avLst/>
          </a:prstGeom>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a:t>Contracts</a:t>
            </a:r>
          </a:p>
        </p:txBody>
      </p:sp>
      <p:cxnSp>
        <p:nvCxnSpPr>
          <p:cNvPr id="5" name="Straight Connector 4">
            <a:extLst>
              <a:ext uri="{FF2B5EF4-FFF2-40B4-BE49-F238E27FC236}">
                <a16:creationId xmlns:a16="http://schemas.microsoft.com/office/drawing/2014/main" id="{D5C13AC7-FB9E-4EE8-9049-09A092D5F0E6}"/>
              </a:ext>
            </a:extLst>
          </p:cNvPr>
          <p:cNvCxnSpPr/>
          <p:nvPr/>
        </p:nvCxnSpPr>
        <p:spPr>
          <a:xfrm>
            <a:off x="0" y="667435"/>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
          </p:nvPr>
        </p:nvSpPr>
        <p:spPr>
          <a:xfrm>
            <a:off x="457200" y="1006331"/>
            <a:ext cx="7421880" cy="4874463"/>
          </a:xfrm>
        </p:spPr>
        <p:txBody>
          <a:bodyPr>
            <a:normAutofit fontScale="92500"/>
          </a:bodyPr>
          <a:lstStyle/>
          <a:p>
            <a:pPr marL="0" indent="0">
              <a:buNone/>
            </a:pPr>
            <a:r>
              <a:rPr lang="en-US"/>
              <a:t>Elements of a Contract:</a:t>
            </a:r>
          </a:p>
          <a:p>
            <a:pPr>
              <a:buFont typeface="Wingdings" panose="05000000000000000000" pitchFamily="2" charset="2"/>
              <a:buChar char="ü"/>
            </a:pPr>
            <a:r>
              <a:rPr lang="en-US"/>
              <a:t>Agreement</a:t>
            </a:r>
          </a:p>
          <a:p>
            <a:pPr lvl="1"/>
            <a:r>
              <a:rPr lang="en-US"/>
              <a:t>Offer and acceptance; mutual assent</a:t>
            </a:r>
          </a:p>
          <a:p>
            <a:pPr>
              <a:buFont typeface="Wingdings" panose="05000000000000000000" pitchFamily="2" charset="2"/>
              <a:buChar char="ü"/>
            </a:pPr>
            <a:r>
              <a:rPr lang="en-US"/>
              <a:t>Consideration</a:t>
            </a:r>
          </a:p>
          <a:p>
            <a:pPr lvl="1"/>
            <a:r>
              <a:rPr lang="en-US"/>
              <a:t>Money, property, services</a:t>
            </a:r>
          </a:p>
          <a:p>
            <a:pPr>
              <a:buFont typeface="Wingdings" panose="05000000000000000000" pitchFamily="2" charset="2"/>
              <a:buChar char="ü"/>
            </a:pPr>
            <a:r>
              <a:rPr lang="en-US"/>
              <a:t>Contractual Capacity</a:t>
            </a:r>
          </a:p>
          <a:p>
            <a:pPr>
              <a:buFont typeface="Wingdings" panose="05000000000000000000" pitchFamily="2" charset="2"/>
              <a:buChar char="ü"/>
            </a:pPr>
            <a:r>
              <a:rPr lang="en-US"/>
              <a:t>Lawful Object</a:t>
            </a:r>
          </a:p>
          <a:p>
            <a:pPr>
              <a:buFont typeface="Wingdings" panose="05000000000000000000" pitchFamily="2" charset="2"/>
              <a:buChar char="ü"/>
            </a:pPr>
            <a:endParaRPr lang="en-US"/>
          </a:p>
          <a:p>
            <a:pPr marL="173038" indent="0">
              <a:buNone/>
            </a:pPr>
            <a:r>
              <a:rPr lang="en-US" i="1"/>
              <a:t>Smart Contracts (1996) “a set of promises, specified in digital form, including protocols within which the parties perform on those promises”</a:t>
            </a:r>
          </a:p>
        </p:txBody>
      </p:sp>
      <p:sp>
        <p:nvSpPr>
          <p:cNvPr id="9" name="TextBox 8">
            <a:extLst>
              <a:ext uri="{FF2B5EF4-FFF2-40B4-BE49-F238E27FC236}">
                <a16:creationId xmlns:a16="http://schemas.microsoft.com/office/drawing/2014/main" id="{FAB5BDEA-2216-448F-B2A3-D676C1B81BFB}"/>
              </a:ext>
            </a:extLst>
          </p:cNvPr>
          <p:cNvSpPr txBox="1"/>
          <p:nvPr/>
        </p:nvSpPr>
        <p:spPr>
          <a:xfrm>
            <a:off x="266700" y="5972925"/>
            <a:ext cx="8610599" cy="646331"/>
          </a:xfrm>
          <a:prstGeom prst="rect">
            <a:avLst/>
          </a:prstGeom>
          <a:solidFill>
            <a:schemeClr val="bg1">
              <a:lumMod val="75000"/>
            </a:schemeClr>
          </a:solidFill>
          <a:ln>
            <a:solidFill>
              <a:schemeClr val="tx1"/>
            </a:solidFill>
          </a:ln>
        </p:spPr>
        <p:txBody>
          <a:bodyPr wrap="square" rtlCol="0">
            <a:spAutoFit/>
          </a:bodyPr>
          <a:lstStyle/>
          <a:p>
            <a:r>
              <a:rPr lang="en-US"/>
              <a:t>“Smart Contracts” were formally proposed in 1996!  </a:t>
            </a:r>
          </a:p>
          <a:p>
            <a:r>
              <a:rPr lang="en-US"/>
              <a:t>~Nick Szabo, Smart Contracts: Building Blocks for Digital Markets, EXTROPY, 1996.</a:t>
            </a:r>
          </a:p>
        </p:txBody>
      </p:sp>
    </p:spTree>
    <p:extLst>
      <p:ext uri="{BB962C8B-B14F-4D97-AF65-F5344CB8AC3E}">
        <p14:creationId xmlns:p14="http://schemas.microsoft.com/office/powerpoint/2010/main" val="256663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 calcmode="lin" valueType="num">
                                      <p:cBhvr additive="base">
                                        <p:cTn id="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E34AC3-6CA1-423A-9598-507195276085}"/>
              </a:ext>
            </a:extLst>
          </p:cNvPr>
          <p:cNvSpPr txBox="1">
            <a:spLocks/>
          </p:cNvSpPr>
          <p:nvPr/>
        </p:nvSpPr>
        <p:spPr>
          <a:xfrm>
            <a:off x="114301" y="87831"/>
            <a:ext cx="7886700" cy="487482"/>
          </a:xfrm>
          <a:prstGeom prst="rect">
            <a:avLst/>
          </a:prstGeom>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a:t>Traditional</a:t>
            </a:r>
            <a:r>
              <a:rPr lang="en-US" sz="3300" b="1"/>
              <a:t> </a:t>
            </a:r>
            <a:r>
              <a:rPr lang="en-US" b="1"/>
              <a:t>Contracts</a:t>
            </a:r>
          </a:p>
        </p:txBody>
      </p:sp>
      <p:cxnSp>
        <p:nvCxnSpPr>
          <p:cNvPr id="5" name="Straight Connector 4">
            <a:extLst>
              <a:ext uri="{FF2B5EF4-FFF2-40B4-BE49-F238E27FC236}">
                <a16:creationId xmlns:a16="http://schemas.microsoft.com/office/drawing/2014/main" id="{D5C13AC7-FB9E-4EE8-9049-09A092D5F0E6}"/>
              </a:ext>
            </a:extLst>
          </p:cNvPr>
          <p:cNvCxnSpPr/>
          <p:nvPr/>
        </p:nvCxnSpPr>
        <p:spPr>
          <a:xfrm>
            <a:off x="0" y="667435"/>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35902" y="1850961"/>
            <a:ext cx="2603241" cy="3208571"/>
          </a:xfrm>
          <a:prstGeom prst="rect">
            <a:avLst/>
          </a:prstGeom>
          <a:noFill/>
          <a:ln w="57150">
            <a:solidFill>
              <a:schemeClr val="tx1"/>
            </a:solidFill>
          </a:ln>
        </p:spPr>
        <p:txBody>
          <a:bodyPr wrap="square" rtlCol="0">
            <a:spAutoFit/>
          </a:bodyPr>
          <a:lstStyle/>
          <a:p>
            <a:pPr algn="ctr"/>
            <a:r>
              <a:rPr lang="en-US" sz="1350">
                <a:solidFill>
                  <a:srgbClr val="FF0000"/>
                </a:solidFill>
                <a:latin typeface="Arial Black" panose="020B0A04020102020204" pitchFamily="34" charset="0"/>
              </a:rPr>
              <a:t>Paper Contract</a:t>
            </a:r>
          </a:p>
          <a:p>
            <a:pPr>
              <a:lnSpc>
                <a:spcPct val="150000"/>
              </a:lnSpc>
            </a:pPr>
            <a:r>
              <a:rPr lang="en-US" sz="1350"/>
              <a:t>Cory agrees to pay $20K for the car.  Once Claire gets the deposit, she will transfer the vehicle ownership to Cory by handling him over the car documents and the car.</a:t>
            </a:r>
          </a:p>
          <a:p>
            <a:endParaRPr lang="en-US" sz="1350"/>
          </a:p>
          <a:p>
            <a:endParaRPr lang="en-US" sz="1350"/>
          </a:p>
          <a:p>
            <a:pPr algn="r"/>
            <a:r>
              <a:rPr lang="en-US" sz="2700">
                <a:latin typeface="Script MT Bold" panose="03040602040607080904" pitchFamily="66" charset="0"/>
              </a:rPr>
              <a:t>Signature</a:t>
            </a:r>
          </a:p>
          <a:p>
            <a:endParaRPr lang="en-US" sz="1350"/>
          </a:p>
        </p:txBody>
      </p:sp>
      <p:pic>
        <p:nvPicPr>
          <p:cNvPr id="1026" name="Picture 2" descr="Image result for buyer sell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6" t="14875" r="52362" b="12162"/>
          <a:stretch/>
        </p:blipFill>
        <p:spPr bwMode="auto">
          <a:xfrm>
            <a:off x="3261507" y="868667"/>
            <a:ext cx="1052699" cy="12313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buyer sell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928" t="13826" b="11780"/>
          <a:stretch/>
        </p:blipFill>
        <p:spPr bwMode="auto">
          <a:xfrm>
            <a:off x="7653562" y="959399"/>
            <a:ext cx="1082973" cy="1231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ntr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447" y="2136883"/>
            <a:ext cx="1501807" cy="141837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2996946" y="3106674"/>
            <a:ext cx="2290572" cy="137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53139" y="2013365"/>
            <a:ext cx="1234379" cy="2000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339663" y="2106594"/>
            <a:ext cx="1556562" cy="36063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6" name="Picture 12" descr="Image result for third party verific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314" y="5050809"/>
            <a:ext cx="3654266" cy="144682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H="1">
            <a:off x="5663768" y="3555257"/>
            <a:ext cx="25502" cy="146944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964840" y="3517158"/>
            <a:ext cx="2276" cy="150754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Image result for ti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9812" y="3287892"/>
            <a:ext cx="942975" cy="942975"/>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p:cNvCxnSpPr/>
          <p:nvPr/>
        </p:nvCxnSpPr>
        <p:spPr>
          <a:xfrm flipV="1">
            <a:off x="6292298" y="3766239"/>
            <a:ext cx="1361264" cy="1707325"/>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339663" y="5181601"/>
            <a:ext cx="1231570" cy="304075"/>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040" name="Picture 16" descr="Image result for green check 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549" y="3914775"/>
            <a:ext cx="747212" cy="70238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ollar sig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1232" y="4522830"/>
            <a:ext cx="1054894" cy="131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64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8"/>
                                        </p:tgtEl>
                                        <p:attrNameLst>
                                          <p:attrName>style.visibility</p:attrName>
                                        </p:attrNameLst>
                                      </p:cBhvr>
                                      <p:to>
                                        <p:strVal val="visible"/>
                                      </p:to>
                                    </p:set>
                                    <p:anim calcmode="lin" valueType="num">
                                      <p:cBhvr additive="base">
                                        <p:cTn id="15" dur="500" fill="hold"/>
                                        <p:tgtEl>
                                          <p:spTgt spid="1038"/>
                                        </p:tgtEl>
                                        <p:attrNameLst>
                                          <p:attrName>ppt_x</p:attrName>
                                        </p:attrNameLst>
                                      </p:cBhvr>
                                      <p:tavLst>
                                        <p:tav tm="0">
                                          <p:val>
                                            <p:strVal val="#ppt_x"/>
                                          </p:val>
                                        </p:tav>
                                        <p:tav tm="100000">
                                          <p:val>
                                            <p:strVal val="#ppt_x"/>
                                          </p:val>
                                        </p:tav>
                                      </p:tavLst>
                                    </p:anim>
                                    <p:anim calcmode="lin" valueType="num">
                                      <p:cBhvr additive="base">
                                        <p:cTn id="16" dur="500" fill="hold"/>
                                        <p:tgtEl>
                                          <p:spTgt spid="103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42"/>
                                        </p:tgtEl>
                                        <p:attrNameLst>
                                          <p:attrName>style.visibility</p:attrName>
                                        </p:attrNameLst>
                                      </p:cBhvr>
                                      <p:to>
                                        <p:strVal val="visible"/>
                                      </p:to>
                                    </p:set>
                                    <p:anim calcmode="lin" valueType="num">
                                      <p:cBhvr additive="base">
                                        <p:cTn id="19" dur="500" fill="hold"/>
                                        <p:tgtEl>
                                          <p:spTgt spid="1042"/>
                                        </p:tgtEl>
                                        <p:attrNameLst>
                                          <p:attrName>ppt_x</p:attrName>
                                        </p:attrNameLst>
                                      </p:cBhvr>
                                      <p:tavLst>
                                        <p:tav tm="0">
                                          <p:val>
                                            <p:strVal val="#ppt_x"/>
                                          </p:val>
                                        </p:tav>
                                        <p:tav tm="100000">
                                          <p:val>
                                            <p:strVal val="#ppt_x"/>
                                          </p:val>
                                        </p:tav>
                                      </p:tavLst>
                                    </p:anim>
                                    <p:anim calcmode="lin" valueType="num">
                                      <p:cBhvr additive="base">
                                        <p:cTn id="20"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17" y="48619"/>
            <a:ext cx="7886700" cy="797642"/>
          </a:xfrm>
        </p:spPr>
        <p:txBody>
          <a:bodyPr>
            <a:normAutofit/>
          </a:bodyPr>
          <a:lstStyle/>
          <a:p>
            <a:r>
              <a:rPr lang="en-US" b="1"/>
              <a:t>Smart Contracts</a:t>
            </a:r>
            <a:endParaRPr lang="en-US"/>
          </a:p>
        </p:txBody>
      </p:sp>
      <p:cxnSp>
        <p:nvCxnSpPr>
          <p:cNvPr id="4" name="Straight Connector 3"/>
          <p:cNvCxnSpPr/>
          <p:nvPr/>
        </p:nvCxnSpPr>
        <p:spPr>
          <a:xfrm>
            <a:off x="0" y="724183"/>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FD11770D-6EB9-4373-8185-5E25D0A39047}"/>
              </a:ext>
            </a:extLst>
          </p:cNvPr>
          <p:cNvSpPr txBox="1">
            <a:spLocks/>
          </p:cNvSpPr>
          <p:nvPr/>
        </p:nvSpPr>
        <p:spPr>
          <a:xfrm>
            <a:off x="311730" y="3251206"/>
            <a:ext cx="9144000" cy="235382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Smart contract as a script (rules) </a:t>
            </a:r>
          </a:p>
          <a:p>
            <a:pPr>
              <a:buFont typeface="Wingdings" panose="05000000000000000000" pitchFamily="2" charset="2"/>
              <a:buChar char="ü"/>
            </a:pPr>
            <a:r>
              <a:rPr lang="en-US" sz="2400"/>
              <a:t>Executed before the new block will be created.  </a:t>
            </a:r>
          </a:p>
          <a:p>
            <a:pPr>
              <a:buFont typeface="Wingdings" panose="05000000000000000000" pitchFamily="2" charset="2"/>
              <a:buChar char="ü"/>
            </a:pPr>
            <a:r>
              <a:rPr lang="en-US" sz="2400"/>
              <a:t>Any failure = lack of finality and new block will not be created.</a:t>
            </a:r>
          </a:p>
          <a:p>
            <a:pPr marL="0" indent="0">
              <a:buNone/>
            </a:pPr>
            <a:endParaRPr lang="en-US" sz="2400"/>
          </a:p>
        </p:txBody>
      </p:sp>
      <p:sp>
        <p:nvSpPr>
          <p:cNvPr id="9" name="Content Placeholder 2">
            <a:extLst>
              <a:ext uri="{FF2B5EF4-FFF2-40B4-BE49-F238E27FC236}">
                <a16:creationId xmlns:a16="http://schemas.microsoft.com/office/drawing/2014/main" id="{1BAF5987-A3E3-4839-919E-F5D8B3406B09}"/>
              </a:ext>
            </a:extLst>
          </p:cNvPr>
          <p:cNvSpPr txBox="1">
            <a:spLocks/>
          </p:cNvSpPr>
          <p:nvPr/>
        </p:nvSpPr>
        <p:spPr>
          <a:xfrm>
            <a:off x="611605" y="951495"/>
            <a:ext cx="5622941"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a:t>Problem: Adding Conditions/Constraints</a:t>
            </a:r>
          </a:p>
        </p:txBody>
      </p:sp>
      <p:sp>
        <p:nvSpPr>
          <p:cNvPr id="13" name="Content Placeholder 2">
            <a:extLst>
              <a:ext uri="{FF2B5EF4-FFF2-40B4-BE49-F238E27FC236}">
                <a16:creationId xmlns:a16="http://schemas.microsoft.com/office/drawing/2014/main" id="{2BB90E31-1EF8-478A-9A6F-D730BDA49271}"/>
              </a:ext>
            </a:extLst>
          </p:cNvPr>
          <p:cNvSpPr txBox="1">
            <a:spLocks/>
          </p:cNvSpPr>
          <p:nvPr/>
        </p:nvSpPr>
        <p:spPr>
          <a:xfrm>
            <a:off x="611605" y="1860118"/>
            <a:ext cx="4199386" cy="77222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a:t>Solution: Smart Contracts</a:t>
            </a:r>
          </a:p>
        </p:txBody>
      </p:sp>
      <p:pic>
        <p:nvPicPr>
          <p:cNvPr id="14" name="Picture 8" descr="Image result for stop light go light">
            <a:extLst>
              <a:ext uri="{FF2B5EF4-FFF2-40B4-BE49-F238E27FC236}">
                <a16:creationId xmlns:a16="http://schemas.microsoft.com/office/drawing/2014/main" id="{12212569-8B23-4E4E-8D00-AE25025FF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8" t="4865" r="74754" b="43834"/>
          <a:stretch/>
        </p:blipFill>
        <p:spPr bwMode="auto">
          <a:xfrm>
            <a:off x="279994" y="980697"/>
            <a:ext cx="599086" cy="7430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stop light go light">
            <a:extLst>
              <a:ext uri="{FF2B5EF4-FFF2-40B4-BE49-F238E27FC236}">
                <a16:creationId xmlns:a16="http://schemas.microsoft.com/office/drawing/2014/main" id="{488F8110-99D3-41C1-91ED-0EC49BEB5E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25" t="4667" r="29136" b="44537"/>
          <a:stretch/>
        </p:blipFill>
        <p:spPr bwMode="auto">
          <a:xfrm>
            <a:off x="247750" y="1830383"/>
            <a:ext cx="643811" cy="76404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92752" y="5661248"/>
            <a:ext cx="8961308" cy="10287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Content Placeholder 2">
            <a:extLst>
              <a:ext uri="{FF2B5EF4-FFF2-40B4-BE49-F238E27FC236}">
                <a16:creationId xmlns:a16="http://schemas.microsoft.com/office/drawing/2014/main" id="{FD11770D-6EB9-4373-8185-5E25D0A39047}"/>
              </a:ext>
            </a:extLst>
          </p:cNvPr>
          <p:cNvSpPr txBox="1">
            <a:spLocks/>
          </p:cNvSpPr>
          <p:nvPr/>
        </p:nvSpPr>
        <p:spPr>
          <a:xfrm>
            <a:off x="2524075" y="5648254"/>
            <a:ext cx="2286917" cy="99847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t>Add Conditions  </a:t>
            </a:r>
            <a:r>
              <a:rPr lang="en-US" sz="2700">
                <a:sym typeface="Wingdings" panose="05000000000000000000" pitchFamily="2" charset="2"/>
              </a:rPr>
              <a:t>to transactions</a:t>
            </a:r>
            <a:endParaRPr lang="en-US" sz="2700"/>
          </a:p>
        </p:txBody>
      </p:sp>
      <p:sp>
        <p:nvSpPr>
          <p:cNvPr id="18" name="Content Placeholder 2">
            <a:extLst>
              <a:ext uri="{FF2B5EF4-FFF2-40B4-BE49-F238E27FC236}">
                <a16:creationId xmlns:a16="http://schemas.microsoft.com/office/drawing/2014/main" id="{FD11770D-6EB9-4373-8185-5E25D0A39047}"/>
              </a:ext>
            </a:extLst>
          </p:cNvPr>
          <p:cNvSpPr txBox="1">
            <a:spLocks/>
          </p:cNvSpPr>
          <p:nvPr/>
        </p:nvSpPr>
        <p:spPr>
          <a:xfrm>
            <a:off x="4810992" y="5669864"/>
            <a:ext cx="4155588" cy="99847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sym typeface="Wingdings" panose="05000000000000000000" pitchFamily="2" charset="2"/>
              </a:rPr>
              <a:t></a:t>
            </a:r>
            <a:r>
              <a:rPr lang="en-US" sz="2700"/>
              <a:t> Smart Contracts</a:t>
            </a:r>
          </a:p>
        </p:txBody>
      </p:sp>
      <p:sp>
        <p:nvSpPr>
          <p:cNvPr id="3" name="AutoShape 2" descr="Image result for image smart contract"/>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5" name="Picture 4"/>
          <p:cNvPicPr>
            <a:picLocks noChangeAspect="1"/>
          </p:cNvPicPr>
          <p:nvPr/>
        </p:nvPicPr>
        <p:blipFill>
          <a:blip r:embed="rId4"/>
          <a:stretch>
            <a:fillRect/>
          </a:stretch>
        </p:blipFill>
        <p:spPr>
          <a:xfrm>
            <a:off x="822929" y="5699160"/>
            <a:ext cx="970968" cy="971289"/>
          </a:xfrm>
          <a:prstGeom prst="rect">
            <a:avLst/>
          </a:prstGeom>
        </p:spPr>
      </p:pic>
      <p:pic>
        <p:nvPicPr>
          <p:cNvPr id="19" name="Picture 2" descr="Image result for smart contracts"/>
          <p:cNvPicPr>
            <a:picLocks noChangeAspect="1" noChangeArrowheads="1"/>
          </p:cNvPicPr>
          <p:nvPr/>
        </p:nvPicPr>
        <p:blipFill rotWithShape="1">
          <a:blip r:embed="rId5">
            <a:extLst>
              <a:ext uri="{28A0092B-C50C-407E-A947-70E740481C1C}">
                <a14:useLocalDpi xmlns:a14="http://schemas.microsoft.com/office/drawing/2010/main" val="0"/>
              </a:ext>
            </a:extLst>
          </a:blip>
          <a:srcRect t="-1" b="11151"/>
          <a:stretch/>
        </p:blipFill>
        <p:spPr bwMode="auto">
          <a:xfrm>
            <a:off x="4883730" y="1582095"/>
            <a:ext cx="3841301" cy="142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p:bldP spid="16" grpId="0" animBg="1"/>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082" y="620832"/>
            <a:ext cx="2201918" cy="1321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2E34AC3-6CA1-423A-9598-507195276085}"/>
              </a:ext>
            </a:extLst>
          </p:cNvPr>
          <p:cNvSpPr txBox="1">
            <a:spLocks/>
          </p:cNvSpPr>
          <p:nvPr/>
        </p:nvSpPr>
        <p:spPr>
          <a:xfrm>
            <a:off x="114301" y="133350"/>
            <a:ext cx="7886700" cy="487482"/>
          </a:xfrm>
          <a:prstGeom prst="rect">
            <a:avLst/>
          </a:prstGeom>
        </p:spPr>
        <p:txBody>
          <a:bodyPr vert="horz" lIns="68580" tIns="34290" rIns="68580" bIns="34290" rtlCol="0" anchor="ctr">
            <a:noAutofit/>
          </a:bodyPr>
          <a:lstStyle>
            <a:defPPr>
              <a:defRPr lang="en-US"/>
            </a:defPPr>
            <a:lvl1pPr defTabSz="914377">
              <a:lnSpc>
                <a:spcPct val="90000"/>
              </a:lnSpc>
              <a:spcBef>
                <a:spcPct val="0"/>
              </a:spcBef>
              <a:buNone/>
              <a:defRPr sz="4400" b="1">
                <a:latin typeface="+mj-lt"/>
                <a:ea typeface="+mj-ea"/>
                <a:cs typeface="+mj-cs"/>
              </a:defRPr>
            </a:lvl1pPr>
          </a:lstStyle>
          <a:p>
            <a:r>
              <a:rPr lang="en-US"/>
              <a:t>Smart Contracts</a:t>
            </a:r>
          </a:p>
        </p:txBody>
      </p:sp>
      <p:cxnSp>
        <p:nvCxnSpPr>
          <p:cNvPr id="5" name="Straight Connector 4">
            <a:extLst>
              <a:ext uri="{FF2B5EF4-FFF2-40B4-BE49-F238E27FC236}">
                <a16:creationId xmlns:a16="http://schemas.microsoft.com/office/drawing/2014/main" id="{D5C13AC7-FB9E-4EE8-9049-09A092D5F0E6}"/>
              </a:ext>
            </a:extLst>
          </p:cNvPr>
          <p:cNvCxnSpPr/>
          <p:nvPr/>
        </p:nvCxnSpPr>
        <p:spPr>
          <a:xfrm>
            <a:off x="0" y="712954"/>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16283" y="2967434"/>
            <a:ext cx="2411066" cy="2227533"/>
          </a:xfrm>
          <a:prstGeom prst="rect">
            <a:avLst/>
          </a:prstGeom>
          <a:noFill/>
          <a:ln w="57150">
            <a:solidFill>
              <a:schemeClr val="tx1"/>
            </a:solidFill>
          </a:ln>
        </p:spPr>
        <p:txBody>
          <a:bodyPr wrap="square" rtlCol="0">
            <a:spAutoFit/>
          </a:bodyPr>
          <a:lstStyle/>
          <a:p>
            <a:pPr algn="ctr"/>
            <a:r>
              <a:rPr lang="en-US" sz="1350">
                <a:solidFill>
                  <a:srgbClr val="FF0000"/>
                </a:solidFill>
                <a:latin typeface="Arial Black" panose="020B0A04020102020204" pitchFamily="34" charset="0"/>
              </a:rPr>
              <a:t>Smart Contract</a:t>
            </a:r>
          </a:p>
          <a:p>
            <a:pPr>
              <a:lnSpc>
                <a:spcPct val="150000"/>
              </a:lnSpc>
            </a:pPr>
            <a:r>
              <a:rPr lang="en-US" sz="1350"/>
              <a:t>If $20K is sent to account (</a:t>
            </a:r>
            <a:r>
              <a:rPr lang="en-US" sz="1350" err="1"/>
              <a:t>pk</a:t>
            </a:r>
            <a:r>
              <a:rPr lang="en-US" sz="1350"/>
              <a:t> 730484) then automatically transfer boat ID 4920x8 and smart access to the account that transferred the funds.</a:t>
            </a:r>
          </a:p>
          <a:p>
            <a:pPr algn="r"/>
            <a:r>
              <a:rPr lang="en-US" sz="2400">
                <a:latin typeface="Script MT Bold" panose="03040602040607080904" pitchFamily="66" charset="0"/>
              </a:rPr>
              <a:t>Digital Signature</a:t>
            </a:r>
            <a:endParaRPr lang="en-US" sz="1350"/>
          </a:p>
        </p:txBody>
      </p:sp>
      <p:sp>
        <p:nvSpPr>
          <p:cNvPr id="6" name="TextBox 5"/>
          <p:cNvSpPr txBox="1"/>
          <p:nvPr/>
        </p:nvSpPr>
        <p:spPr>
          <a:xfrm>
            <a:off x="3452650" y="756581"/>
            <a:ext cx="2981456" cy="738664"/>
          </a:xfrm>
          <a:prstGeom prst="rect">
            <a:avLst/>
          </a:prstGeom>
          <a:noFill/>
        </p:spPr>
        <p:txBody>
          <a:bodyPr wrap="square" rtlCol="0">
            <a:spAutoFit/>
          </a:bodyPr>
          <a:lstStyle/>
          <a:p>
            <a:r>
              <a:rPr lang="en-US" sz="1400"/>
              <a:t>Bill leaves the  boat and a key on the lot with a smart contract controlled lock.  That boat has a (pk) =123456</a:t>
            </a:r>
          </a:p>
        </p:txBody>
      </p:sp>
      <p:sp>
        <p:nvSpPr>
          <p:cNvPr id="7" name="TextBox 6"/>
          <p:cNvSpPr txBox="1"/>
          <p:nvPr/>
        </p:nvSpPr>
        <p:spPr>
          <a:xfrm>
            <a:off x="367944" y="1518446"/>
            <a:ext cx="2953836" cy="1169551"/>
          </a:xfrm>
          <a:prstGeom prst="rect">
            <a:avLst/>
          </a:prstGeom>
          <a:noFill/>
        </p:spPr>
        <p:txBody>
          <a:bodyPr wrap="square" rtlCol="0">
            <a:spAutoFit/>
          </a:bodyPr>
          <a:lstStyle/>
          <a:p>
            <a:r>
              <a:rPr lang="en-US" sz="1400"/>
              <a:t>        Bill wants to sell a boat.  He identifies himself with his public (</a:t>
            </a:r>
            <a:r>
              <a:rPr lang="en-US" sz="1400" err="1"/>
              <a:t>pk</a:t>
            </a:r>
            <a:r>
              <a:rPr lang="en-US" sz="1400"/>
              <a:t>)=  730484) and uses a smart contract to define the terms of the sale with his private key.</a:t>
            </a:r>
          </a:p>
        </p:txBody>
      </p:sp>
      <p:pic>
        <p:nvPicPr>
          <p:cNvPr id="8" name="Picture 6" descr="Image result for distributed ledger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133"/>
          <a:stretch/>
        </p:blipFill>
        <p:spPr bwMode="auto">
          <a:xfrm>
            <a:off x="6434106" y="3899554"/>
            <a:ext cx="2520784" cy="12189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2490" y="5659334"/>
            <a:ext cx="3899768" cy="954107"/>
          </a:xfrm>
          <a:prstGeom prst="rect">
            <a:avLst/>
          </a:prstGeom>
          <a:noFill/>
        </p:spPr>
        <p:txBody>
          <a:bodyPr wrap="square" rtlCol="0">
            <a:spAutoFit/>
          </a:bodyPr>
          <a:lstStyle/>
          <a:p>
            <a:r>
              <a:rPr lang="en-US" sz="1400"/>
              <a:t>    Phyllis wants to buy the boat.  She finds the boat on the internet.  She signs the contract with her private key transferring $20K from her blockchain address (</a:t>
            </a:r>
            <a:r>
              <a:rPr lang="en-US" sz="1400" err="1"/>
              <a:t>sk</a:t>
            </a:r>
            <a:r>
              <a:rPr lang="en-US" sz="1400"/>
              <a:t>) to Bill’s blockchain address 730484</a:t>
            </a:r>
          </a:p>
        </p:txBody>
      </p:sp>
      <p:sp>
        <p:nvSpPr>
          <p:cNvPr id="10" name="TextBox 9"/>
          <p:cNvSpPr txBox="1"/>
          <p:nvPr/>
        </p:nvSpPr>
        <p:spPr>
          <a:xfrm>
            <a:off x="3772436" y="3313571"/>
            <a:ext cx="2960292" cy="2246769"/>
          </a:xfrm>
          <a:prstGeom prst="rect">
            <a:avLst/>
          </a:prstGeom>
          <a:noFill/>
        </p:spPr>
        <p:txBody>
          <a:bodyPr wrap="square" rtlCol="0">
            <a:spAutoFit/>
          </a:bodyPr>
          <a:lstStyle/>
          <a:p>
            <a:r>
              <a:rPr lang="en-US" sz="1400"/>
              <a:t>The smart contract is verified by each node on the network if Bill is the owner of the boat and if Phyllis have enough money to pay.</a:t>
            </a:r>
          </a:p>
          <a:p>
            <a:endParaRPr lang="en-US" sz="1400"/>
          </a:p>
          <a:p>
            <a:endParaRPr lang="en-US" sz="1400"/>
          </a:p>
          <a:p>
            <a:r>
              <a:rPr lang="en-US" sz="1400"/>
              <a:t>Network agrees, all conditions are true.  Phyllis automatically gets access to the smart garage lock.  Money exchanges and a new block is created.</a:t>
            </a:r>
          </a:p>
        </p:txBody>
      </p:sp>
      <p:pic>
        <p:nvPicPr>
          <p:cNvPr id="1028" name="Picture 4" descr="Image result for man wom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028" b="-10887"/>
          <a:stretch/>
        </p:blipFill>
        <p:spPr bwMode="auto">
          <a:xfrm flipH="1">
            <a:off x="114301" y="5750573"/>
            <a:ext cx="398189" cy="761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man woma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957" r="57206"/>
          <a:stretch/>
        </p:blipFill>
        <p:spPr bwMode="auto">
          <a:xfrm flipH="1">
            <a:off x="74008" y="1196077"/>
            <a:ext cx="293936" cy="714047"/>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p:cNvSpPr/>
          <p:nvPr/>
        </p:nvSpPr>
        <p:spPr>
          <a:xfrm>
            <a:off x="1266793" y="2488520"/>
            <a:ext cx="578069" cy="4213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0800000">
            <a:off x="1893424" y="5220512"/>
            <a:ext cx="531694" cy="398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452651" y="4330937"/>
            <a:ext cx="3179378" cy="728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20878" y="1495245"/>
            <a:ext cx="441435" cy="369332"/>
          </a:xfrm>
          <a:prstGeom prst="rect">
            <a:avLst/>
          </a:prstGeom>
          <a:noFill/>
        </p:spPr>
        <p:txBody>
          <a:bodyPr wrap="square" rtlCol="0">
            <a:spAutoFit/>
          </a:bodyPr>
          <a:lstStyle/>
          <a:p>
            <a:r>
              <a:rPr lang="en-US"/>
              <a:t>❶</a:t>
            </a:r>
          </a:p>
        </p:txBody>
      </p:sp>
      <p:sp>
        <p:nvSpPr>
          <p:cNvPr id="20" name="TextBox 19"/>
          <p:cNvSpPr txBox="1"/>
          <p:nvPr/>
        </p:nvSpPr>
        <p:spPr>
          <a:xfrm>
            <a:off x="7791061" y="2359276"/>
            <a:ext cx="504227" cy="369332"/>
          </a:xfrm>
          <a:prstGeom prst="rect">
            <a:avLst/>
          </a:prstGeom>
          <a:noFill/>
        </p:spPr>
        <p:txBody>
          <a:bodyPr wrap="square" rtlCol="0">
            <a:spAutoFit/>
          </a:bodyPr>
          <a:lstStyle/>
          <a:p>
            <a:r>
              <a:rPr lang="en-US"/>
              <a:t>❻</a:t>
            </a:r>
          </a:p>
        </p:txBody>
      </p:sp>
      <p:sp>
        <p:nvSpPr>
          <p:cNvPr id="21" name="TextBox 20"/>
          <p:cNvSpPr txBox="1"/>
          <p:nvPr/>
        </p:nvSpPr>
        <p:spPr>
          <a:xfrm>
            <a:off x="6523103" y="1132751"/>
            <a:ext cx="451021" cy="369332"/>
          </a:xfrm>
          <a:prstGeom prst="rect">
            <a:avLst/>
          </a:prstGeom>
          <a:noFill/>
        </p:spPr>
        <p:txBody>
          <a:bodyPr wrap="square" rtlCol="0">
            <a:spAutoFit/>
          </a:bodyPr>
          <a:lstStyle/>
          <a:p>
            <a:r>
              <a:rPr lang="en-US"/>
              <a:t>❷</a:t>
            </a:r>
          </a:p>
        </p:txBody>
      </p:sp>
      <p:sp>
        <p:nvSpPr>
          <p:cNvPr id="22" name="TextBox 21"/>
          <p:cNvSpPr txBox="1"/>
          <p:nvPr/>
        </p:nvSpPr>
        <p:spPr>
          <a:xfrm>
            <a:off x="350737" y="5618842"/>
            <a:ext cx="408056" cy="369332"/>
          </a:xfrm>
          <a:prstGeom prst="rect">
            <a:avLst/>
          </a:prstGeom>
          <a:noFill/>
        </p:spPr>
        <p:txBody>
          <a:bodyPr wrap="square" rtlCol="0">
            <a:spAutoFit/>
          </a:bodyPr>
          <a:lstStyle/>
          <a:p>
            <a:r>
              <a:rPr lang="en-US"/>
              <a:t>❸</a:t>
            </a:r>
          </a:p>
        </p:txBody>
      </p:sp>
      <p:cxnSp>
        <p:nvCxnSpPr>
          <p:cNvPr id="19" name="Straight Arrow Connector 18"/>
          <p:cNvCxnSpPr/>
          <p:nvPr/>
        </p:nvCxnSpPr>
        <p:spPr>
          <a:xfrm flipH="1">
            <a:off x="7454825" y="1679911"/>
            <a:ext cx="40387" cy="221964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0"/>
          </p:cNvCxnSpPr>
          <p:nvPr/>
        </p:nvCxnSpPr>
        <p:spPr>
          <a:xfrm>
            <a:off x="7483366" y="1684337"/>
            <a:ext cx="559809" cy="67493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11975" y="1504063"/>
            <a:ext cx="6737799" cy="857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296621" y="3985630"/>
            <a:ext cx="426179" cy="380524"/>
          </a:xfrm>
          <a:prstGeom prst="rect">
            <a:avLst/>
          </a:prstGeom>
          <a:noFill/>
        </p:spPr>
        <p:txBody>
          <a:bodyPr wrap="square" rtlCol="0">
            <a:spAutoFit/>
          </a:bodyPr>
          <a:lstStyle/>
          <a:p>
            <a:r>
              <a:rPr lang="en-US"/>
              <a:t>❹</a:t>
            </a:r>
          </a:p>
        </p:txBody>
      </p:sp>
      <p:sp>
        <p:nvSpPr>
          <p:cNvPr id="31" name="TextBox 30"/>
          <p:cNvSpPr txBox="1"/>
          <p:nvPr/>
        </p:nvSpPr>
        <p:spPr>
          <a:xfrm>
            <a:off x="3410610" y="4511532"/>
            <a:ext cx="373115" cy="369332"/>
          </a:xfrm>
          <a:prstGeom prst="rect">
            <a:avLst/>
          </a:prstGeom>
          <a:noFill/>
        </p:spPr>
        <p:txBody>
          <a:bodyPr wrap="square" rtlCol="0">
            <a:spAutoFit/>
          </a:bodyPr>
          <a:lstStyle/>
          <a:p>
            <a:r>
              <a:rPr lang="en-US"/>
              <a:t>❺</a:t>
            </a:r>
          </a:p>
        </p:txBody>
      </p:sp>
      <p:sp>
        <p:nvSpPr>
          <p:cNvPr id="32" name="TextBox 31"/>
          <p:cNvSpPr txBox="1"/>
          <p:nvPr/>
        </p:nvSpPr>
        <p:spPr>
          <a:xfrm>
            <a:off x="7190506" y="2420269"/>
            <a:ext cx="451021" cy="369332"/>
          </a:xfrm>
          <a:prstGeom prst="rect">
            <a:avLst/>
          </a:prstGeom>
          <a:noFill/>
        </p:spPr>
        <p:txBody>
          <a:bodyPr wrap="square" rtlCol="0">
            <a:spAutoFit/>
          </a:bodyPr>
          <a:lstStyle/>
          <a:p>
            <a:r>
              <a:rPr lang="en-US"/>
              <a:t>❷</a:t>
            </a:r>
          </a:p>
        </p:txBody>
      </p:sp>
      <p:sp>
        <p:nvSpPr>
          <p:cNvPr id="34" name="TextBox 33"/>
          <p:cNvSpPr txBox="1"/>
          <p:nvPr/>
        </p:nvSpPr>
        <p:spPr>
          <a:xfrm>
            <a:off x="7663465" y="2707066"/>
            <a:ext cx="1504078" cy="954107"/>
          </a:xfrm>
          <a:prstGeom prst="rect">
            <a:avLst/>
          </a:prstGeom>
          <a:noFill/>
        </p:spPr>
        <p:txBody>
          <a:bodyPr wrap="square" rtlCol="0">
            <a:spAutoFit/>
          </a:bodyPr>
          <a:lstStyle/>
          <a:p>
            <a:r>
              <a:rPr lang="en-US" sz="1400" dirty="0"/>
              <a:t> Phyllis can                unlock smart contract with (</a:t>
            </a:r>
            <a:r>
              <a:rPr lang="en-US" sz="1400" dirty="0" err="1"/>
              <a:t>sk</a:t>
            </a:r>
            <a:r>
              <a:rPr lang="en-US" sz="1400" dirty="0"/>
              <a:t>) and pick up boat</a:t>
            </a:r>
          </a:p>
        </p:txBody>
      </p:sp>
      <p:pic>
        <p:nvPicPr>
          <p:cNvPr id="36" name="Picture 6" descr="Image result for lock and unlock symbo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7998" t="-8301"/>
          <a:stretch/>
        </p:blipFill>
        <p:spPr bwMode="auto">
          <a:xfrm>
            <a:off x="3001486" y="798499"/>
            <a:ext cx="412530" cy="5265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lock and unlock symbol ke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35331" y="2103221"/>
            <a:ext cx="719559" cy="719559"/>
          </a:xfrm>
          <a:prstGeom prst="rect">
            <a:avLst/>
          </a:prstGeom>
          <a:noFill/>
          <a:extLst>
            <a:ext uri="{909E8E84-426E-40DD-AFC4-6F175D3DCCD1}">
              <a14:hiddenFill xmlns:a14="http://schemas.microsoft.com/office/drawing/2010/main">
                <a:solidFill>
                  <a:srgbClr val="FFFFFF"/>
                </a:solidFill>
              </a14:hiddenFill>
            </a:ext>
          </a:extLst>
        </p:spPr>
      </p:pic>
      <p:sp>
        <p:nvSpPr>
          <p:cNvPr id="41" name="Right Arrow 40"/>
          <p:cNvSpPr/>
          <p:nvPr/>
        </p:nvSpPr>
        <p:spPr>
          <a:xfrm rot="10800000">
            <a:off x="3447398" y="4420277"/>
            <a:ext cx="3179378" cy="728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231651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additive="base">
                                        <p:cTn id="41" dur="500" fill="hold"/>
                                        <p:tgtEl>
                                          <p:spTgt spid="1028"/>
                                        </p:tgtEl>
                                        <p:attrNameLst>
                                          <p:attrName>ppt_x</p:attrName>
                                        </p:attrNameLst>
                                      </p:cBhvr>
                                      <p:tavLst>
                                        <p:tav tm="0">
                                          <p:val>
                                            <p:strVal val="#ppt_x"/>
                                          </p:val>
                                        </p:tav>
                                        <p:tav tm="100000">
                                          <p:val>
                                            <p:strVal val="#ppt_x"/>
                                          </p:val>
                                        </p:tav>
                                      </p:tavLst>
                                    </p:anim>
                                    <p:anim calcmode="lin" valueType="num">
                                      <p:cBhvr additive="base">
                                        <p:cTn id="42" dur="500" fill="hold"/>
                                        <p:tgtEl>
                                          <p:spTgt spid="102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032"/>
                                        </p:tgtEl>
                                        <p:attrNameLst>
                                          <p:attrName>style.visibility</p:attrName>
                                        </p:attrNameLst>
                                      </p:cBhvr>
                                      <p:to>
                                        <p:strVal val="visible"/>
                                      </p:to>
                                    </p:set>
                                    <p:anim calcmode="lin" valueType="num">
                                      <p:cBhvr additive="base">
                                        <p:cTn id="73" dur="500" fill="hold"/>
                                        <p:tgtEl>
                                          <p:spTgt spid="1032"/>
                                        </p:tgtEl>
                                        <p:attrNameLst>
                                          <p:attrName>ppt_x</p:attrName>
                                        </p:attrNameLst>
                                      </p:cBhvr>
                                      <p:tavLst>
                                        <p:tav tm="0">
                                          <p:val>
                                            <p:strVal val="#ppt_x"/>
                                          </p:val>
                                        </p:tav>
                                        <p:tav tm="100000">
                                          <p:val>
                                            <p:strVal val="#ppt_x"/>
                                          </p:val>
                                        </p:tav>
                                      </p:tavLst>
                                    </p:anim>
                                    <p:anim calcmode="lin" valueType="num">
                                      <p:cBhvr additive="base">
                                        <p:cTn id="74" dur="500" fill="hold"/>
                                        <p:tgtEl>
                                          <p:spTgt spid="103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animBg="1"/>
      <p:bldP spid="20" grpId="0"/>
      <p:bldP spid="21" grpId="0"/>
      <p:bldP spid="22" grpId="0"/>
      <p:bldP spid="30" grpId="0"/>
      <p:bldP spid="31" grpId="0"/>
      <p:bldP spid="32"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7417" y="-47827"/>
            <a:ext cx="7886700" cy="797642"/>
          </a:xfrm>
        </p:spPr>
        <p:txBody>
          <a:bodyPr>
            <a:normAutofit/>
          </a:bodyPr>
          <a:lstStyle/>
          <a:p>
            <a:r>
              <a:rPr lang="en-US" b="1"/>
              <a:t>Smart Contracts</a:t>
            </a:r>
            <a:endParaRPr lang="en-US"/>
          </a:p>
        </p:txBody>
      </p:sp>
      <p:pic>
        <p:nvPicPr>
          <p:cNvPr id="6" name="Picture 2" descr="Related image">
            <a:extLst>
              <a:ext uri="{FF2B5EF4-FFF2-40B4-BE49-F238E27FC236}">
                <a16:creationId xmlns:a16="http://schemas.microsoft.com/office/drawing/2014/main" id="{64A7FC5D-FEF5-420D-97E0-8FAFD70089F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8217"/>
          <a:stretch/>
        </p:blipFill>
        <p:spPr bwMode="auto">
          <a:xfrm>
            <a:off x="676121" y="758546"/>
            <a:ext cx="7791757" cy="465591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0" y="627737"/>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AC9465B2-C054-4459-90F5-50EAA2510EB5}"/>
              </a:ext>
            </a:extLst>
          </p:cNvPr>
          <p:cNvSpPr txBox="1"/>
          <p:nvPr/>
        </p:nvSpPr>
        <p:spPr>
          <a:xfrm>
            <a:off x="934720" y="5116696"/>
            <a:ext cx="1290320" cy="369332"/>
          </a:xfrm>
          <a:prstGeom prst="rect">
            <a:avLst/>
          </a:prstGeom>
          <a:solidFill>
            <a:schemeClr val="bg1"/>
          </a:solidFill>
        </p:spPr>
        <p:txBody>
          <a:bodyPr wrap="square" rtlCol="0">
            <a:spAutoFit/>
          </a:bodyPr>
          <a:lstStyle/>
          <a:p>
            <a:r>
              <a:rPr lang="en-US"/>
              <a:t>   </a:t>
            </a:r>
          </a:p>
        </p:txBody>
      </p:sp>
      <p:sp>
        <p:nvSpPr>
          <p:cNvPr id="10" name="Rectangle 9">
            <a:extLst>
              <a:ext uri="{FF2B5EF4-FFF2-40B4-BE49-F238E27FC236}">
                <a16:creationId xmlns:a16="http://schemas.microsoft.com/office/drawing/2014/main" id="{B0B5B3D6-829C-4498-BB13-B078E789D5A9}"/>
              </a:ext>
            </a:extLst>
          </p:cNvPr>
          <p:cNvSpPr/>
          <p:nvPr/>
        </p:nvSpPr>
        <p:spPr>
          <a:xfrm>
            <a:off x="127417" y="5414459"/>
            <a:ext cx="8885334" cy="1382579"/>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No court cases in US providing direct guidance on the enforceability of smart contracts.</a:t>
            </a:r>
          </a:p>
          <a:p>
            <a:pPr algn="ctr"/>
            <a:endParaRPr lang="en-US">
              <a:solidFill>
                <a:schemeClr val="tx1"/>
              </a:solidFill>
            </a:endParaRPr>
          </a:p>
          <a:p>
            <a:pPr marL="461963" indent="-461963"/>
            <a:r>
              <a:rPr lang="en-US">
                <a:solidFill>
                  <a:schemeClr val="tx1"/>
                </a:solidFill>
              </a:rPr>
              <a:t>McKinney, S. A., Landy, R., &amp; </a:t>
            </a:r>
            <a:r>
              <a:rPr lang="en-US" err="1">
                <a:solidFill>
                  <a:schemeClr val="tx1"/>
                </a:solidFill>
              </a:rPr>
              <a:t>Wilka</a:t>
            </a:r>
            <a:r>
              <a:rPr lang="en-US">
                <a:solidFill>
                  <a:schemeClr val="tx1"/>
                </a:solidFill>
              </a:rPr>
              <a:t>, R. (2018). Smart Contracts, Blockchain, and the Next Frontier of Transactional Law. </a:t>
            </a:r>
            <a:r>
              <a:rPr lang="en-US" i="1">
                <a:solidFill>
                  <a:schemeClr val="tx1"/>
                </a:solidFill>
              </a:rPr>
              <a:t>Wash. JL Tech. &amp; Arts</a:t>
            </a:r>
            <a:r>
              <a:rPr lang="en-US">
                <a:solidFill>
                  <a:schemeClr val="tx1"/>
                </a:solidFill>
              </a:rPr>
              <a:t>, </a:t>
            </a:r>
            <a:r>
              <a:rPr lang="en-US" i="1">
                <a:solidFill>
                  <a:schemeClr val="tx1"/>
                </a:solidFill>
              </a:rPr>
              <a:t>13</a:t>
            </a:r>
            <a:r>
              <a:rPr lang="en-US">
                <a:solidFill>
                  <a:schemeClr val="tx1"/>
                </a:solidFill>
              </a:rPr>
              <a:t>, 313.</a:t>
            </a:r>
            <a:endParaRPr lang="en-US" sz="2400">
              <a:solidFill>
                <a:schemeClr val="tx1"/>
              </a:solidFill>
            </a:endParaRPr>
          </a:p>
        </p:txBody>
      </p:sp>
    </p:spTree>
    <p:extLst>
      <p:ext uri="{BB962C8B-B14F-4D97-AF65-F5344CB8AC3E}">
        <p14:creationId xmlns:p14="http://schemas.microsoft.com/office/powerpoint/2010/main" val="422458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2217" y="868718"/>
            <a:ext cx="3868340" cy="483832"/>
          </a:xfrm>
        </p:spPr>
        <p:txBody>
          <a:bodyPr/>
          <a:lstStyle/>
          <a:p>
            <a:r>
              <a:rPr lang="en-US"/>
              <a:t>Smart Contracts are:		</a:t>
            </a:r>
          </a:p>
        </p:txBody>
      </p:sp>
      <p:sp>
        <p:nvSpPr>
          <p:cNvPr id="4" name="Content Placeholder 3"/>
          <p:cNvSpPr>
            <a:spLocks noGrp="1"/>
          </p:cNvSpPr>
          <p:nvPr>
            <p:ph sz="half" idx="2"/>
          </p:nvPr>
        </p:nvSpPr>
        <p:spPr>
          <a:xfrm>
            <a:off x="582217" y="1397355"/>
            <a:ext cx="3868340" cy="3955695"/>
          </a:xfrm>
        </p:spPr>
        <p:txBody>
          <a:bodyPr>
            <a:noAutofit/>
          </a:bodyPr>
          <a:lstStyle/>
          <a:p>
            <a:pPr marL="257175" indent="-257175">
              <a:buFont typeface="Wingdings" panose="05000000000000000000" pitchFamily="2" charset="2"/>
              <a:buChar char="q"/>
            </a:pPr>
            <a:r>
              <a:rPr lang="en-US" sz="2000"/>
              <a:t>Not “Smart” or a “Contract”</a:t>
            </a:r>
          </a:p>
          <a:p>
            <a:pPr marL="257175" indent="-257175">
              <a:buFont typeface="Wingdings" panose="05000000000000000000" pitchFamily="2" charset="2"/>
              <a:buChar char="q"/>
            </a:pPr>
            <a:r>
              <a:rPr lang="en-US" sz="2000"/>
              <a:t>Self-governing contracts </a:t>
            </a:r>
          </a:p>
          <a:p>
            <a:pPr marL="257175" indent="-257175">
              <a:buFont typeface="Wingdings" panose="05000000000000000000" pitchFamily="2" charset="2"/>
              <a:buChar char="q"/>
            </a:pPr>
            <a:r>
              <a:rPr lang="en-US" sz="2000"/>
              <a:t>Simplify and automate lengthy and inefficient business processes.</a:t>
            </a:r>
          </a:p>
          <a:p>
            <a:pPr marL="257175" indent="-257175">
              <a:buFont typeface="Wingdings" panose="05000000000000000000" pitchFamily="2" charset="2"/>
              <a:buChar char="q"/>
            </a:pPr>
            <a:r>
              <a:rPr lang="en-US" sz="2000"/>
              <a:t>Terms and conditions are recorded in the contract’s code.</a:t>
            </a:r>
          </a:p>
          <a:p>
            <a:pPr marL="257175" indent="-257175">
              <a:buFont typeface="Wingdings" panose="05000000000000000000" pitchFamily="2" charset="2"/>
              <a:buChar char="q"/>
            </a:pPr>
            <a:r>
              <a:rPr lang="en-US" sz="2000"/>
              <a:t>Shared network automatically executes the contract and monitors compliance.</a:t>
            </a:r>
          </a:p>
          <a:p>
            <a:pPr marL="257175" indent="-257175">
              <a:buFont typeface="Wingdings" panose="05000000000000000000" pitchFamily="2" charset="2"/>
              <a:buChar char="q"/>
            </a:pPr>
            <a:r>
              <a:rPr lang="en-US" sz="2000"/>
              <a:t>Outcomes are validated instantly without a third party.</a:t>
            </a:r>
          </a:p>
          <a:p>
            <a:pPr marL="257175" indent="-257175">
              <a:buFont typeface="Wingdings" panose="05000000000000000000" pitchFamily="2" charset="2"/>
              <a:buChar char="q"/>
            </a:pPr>
            <a:r>
              <a:rPr lang="en-US" sz="2000"/>
              <a:t>Self-executing</a:t>
            </a:r>
          </a:p>
          <a:p>
            <a:endParaRPr lang="en-US" sz="2000"/>
          </a:p>
        </p:txBody>
      </p:sp>
      <p:sp>
        <p:nvSpPr>
          <p:cNvPr id="5" name="Text Placeholder 4"/>
          <p:cNvSpPr>
            <a:spLocks noGrp="1"/>
          </p:cNvSpPr>
          <p:nvPr>
            <p:ph type="body" sz="quarter" idx="3"/>
          </p:nvPr>
        </p:nvSpPr>
        <p:spPr>
          <a:xfrm>
            <a:off x="4581525" y="868718"/>
            <a:ext cx="3887391" cy="483832"/>
          </a:xfrm>
        </p:spPr>
        <p:txBody>
          <a:bodyPr/>
          <a:lstStyle/>
          <a:p>
            <a:r>
              <a:rPr lang="en-US"/>
              <a:t>Examples of Smart Contracts:</a:t>
            </a:r>
          </a:p>
        </p:txBody>
      </p:sp>
      <p:sp>
        <p:nvSpPr>
          <p:cNvPr id="6" name="Content Placeholder 5"/>
          <p:cNvSpPr>
            <a:spLocks noGrp="1"/>
          </p:cNvSpPr>
          <p:nvPr>
            <p:ph sz="quarter" idx="4"/>
          </p:nvPr>
        </p:nvSpPr>
        <p:spPr>
          <a:xfrm>
            <a:off x="4581525" y="1397355"/>
            <a:ext cx="3686175" cy="3684588"/>
          </a:xfrm>
        </p:spPr>
        <p:txBody>
          <a:bodyPr>
            <a:normAutofit fontScale="70000" lnSpcReduction="20000"/>
          </a:bodyPr>
          <a:lstStyle/>
          <a:p>
            <a:pPr>
              <a:buFont typeface="Wingdings" panose="05000000000000000000" pitchFamily="2" charset="2"/>
              <a:buChar char="q"/>
            </a:pPr>
            <a:r>
              <a:rPr lang="en-US"/>
              <a:t>Only used in North America</a:t>
            </a:r>
          </a:p>
          <a:p>
            <a:pPr>
              <a:buFont typeface="Wingdings" panose="05000000000000000000" pitchFamily="2" charset="2"/>
              <a:buChar char="q"/>
            </a:pPr>
            <a:r>
              <a:rPr lang="en-US"/>
              <a:t>Cannot ship to California</a:t>
            </a:r>
          </a:p>
          <a:p>
            <a:pPr>
              <a:buFont typeface="Wingdings" panose="05000000000000000000" pitchFamily="2" charset="2"/>
              <a:buChar char="q"/>
            </a:pPr>
            <a:r>
              <a:rPr lang="en-US"/>
              <a:t>Validate age</a:t>
            </a:r>
          </a:p>
          <a:p>
            <a:pPr lvl="1" indent="-342900">
              <a:buFont typeface="Wingdings" panose="05000000000000000000" pitchFamily="2" charset="2"/>
              <a:buChar char="q"/>
            </a:pPr>
            <a:r>
              <a:rPr lang="en-US"/>
              <a:t>e.g.) selling tobacco/liquor to minor</a:t>
            </a:r>
          </a:p>
          <a:p>
            <a:pPr>
              <a:buFont typeface="Wingdings" panose="05000000000000000000" pitchFamily="2" charset="2"/>
              <a:buChar char="q"/>
            </a:pPr>
            <a:r>
              <a:rPr lang="en-US"/>
              <a:t>Only physicians can validate EMR (HIPPA)</a:t>
            </a:r>
          </a:p>
          <a:p>
            <a:pPr>
              <a:buFont typeface="Wingdings" panose="05000000000000000000" pitchFamily="2" charset="2"/>
              <a:buChar char="q"/>
            </a:pPr>
            <a:r>
              <a:rPr lang="en-US"/>
              <a:t>Cannot sell prior to Jan 1, 2020 at 12:00pm</a:t>
            </a:r>
          </a:p>
          <a:p>
            <a:pPr>
              <a:buFont typeface="Wingdings" panose="05000000000000000000" pitchFamily="2" charset="2"/>
              <a:buChar char="q"/>
            </a:pPr>
            <a:r>
              <a:rPr lang="en-US"/>
              <a:t>If sold, then must pay royalty</a:t>
            </a:r>
          </a:p>
          <a:p>
            <a:pPr>
              <a:buFont typeface="Wingdings" panose="05000000000000000000" pitchFamily="2" charset="2"/>
              <a:buChar char="q"/>
            </a:pPr>
            <a:r>
              <a:rPr lang="en-US"/>
              <a:t>Interstate Commerce (Sherman Act)</a:t>
            </a:r>
          </a:p>
        </p:txBody>
      </p:sp>
      <p:sp>
        <p:nvSpPr>
          <p:cNvPr id="7" name="Title 1">
            <a:extLst>
              <a:ext uri="{FF2B5EF4-FFF2-40B4-BE49-F238E27FC236}">
                <a16:creationId xmlns:a16="http://schemas.microsoft.com/office/drawing/2014/main" id="{3CA25DE8-E520-4AB3-B1A4-FEC817DFC4C0}"/>
              </a:ext>
            </a:extLst>
          </p:cNvPr>
          <p:cNvSpPr txBox="1">
            <a:spLocks/>
          </p:cNvSpPr>
          <p:nvPr/>
        </p:nvSpPr>
        <p:spPr>
          <a:xfrm>
            <a:off x="89004" y="5789"/>
            <a:ext cx="8919914" cy="6524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Smart Contracts as “Digital Constraints” </a:t>
            </a:r>
          </a:p>
        </p:txBody>
      </p:sp>
      <p:cxnSp>
        <p:nvCxnSpPr>
          <p:cNvPr id="8" name="Straight Connector 7">
            <a:extLst>
              <a:ext uri="{FF2B5EF4-FFF2-40B4-BE49-F238E27FC236}">
                <a16:creationId xmlns:a16="http://schemas.microsoft.com/office/drawing/2014/main" id="{253C8C30-E7A4-41D8-B085-2FF618A1F1DD}"/>
              </a:ext>
            </a:extLst>
          </p:cNvPr>
          <p:cNvCxnSpPr/>
          <p:nvPr/>
        </p:nvCxnSpPr>
        <p:spPr>
          <a:xfrm>
            <a:off x="0" y="628187"/>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6700" y="5972925"/>
            <a:ext cx="8610599" cy="646331"/>
          </a:xfrm>
          <a:prstGeom prst="rect">
            <a:avLst/>
          </a:prstGeom>
          <a:solidFill>
            <a:schemeClr val="bg1">
              <a:lumMod val="75000"/>
            </a:schemeClr>
          </a:solidFill>
          <a:ln>
            <a:solidFill>
              <a:schemeClr val="tx1"/>
            </a:solidFill>
          </a:ln>
        </p:spPr>
        <p:txBody>
          <a:bodyPr wrap="square" rtlCol="0">
            <a:spAutoFit/>
          </a:bodyPr>
          <a:lstStyle/>
          <a:p>
            <a:r>
              <a:rPr lang="en-US"/>
              <a:t>Electronic Signatures in Global and National Commerce Act (E-Sign Act) of 2000 gives the legal effect to electronic signatures e.g.) DocuSign</a:t>
            </a:r>
          </a:p>
        </p:txBody>
      </p:sp>
    </p:spTree>
    <p:extLst>
      <p:ext uri="{BB962C8B-B14F-4D97-AF65-F5344CB8AC3E}">
        <p14:creationId xmlns:p14="http://schemas.microsoft.com/office/powerpoint/2010/main" val="17409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5CB382-F87A-4344-AF7C-1A67E48D8046}"/>
              </a:ext>
            </a:extLst>
          </p:cNvPr>
          <p:cNvSpPr>
            <a:spLocks noGrp="1"/>
          </p:cNvSpPr>
          <p:nvPr>
            <p:ph idx="1"/>
          </p:nvPr>
        </p:nvSpPr>
        <p:spPr>
          <a:xfrm>
            <a:off x="628651" y="1765524"/>
            <a:ext cx="8331721" cy="3263504"/>
          </a:xfrm>
        </p:spPr>
        <p:txBody>
          <a:bodyPr>
            <a:normAutofit/>
          </a:bodyPr>
          <a:lstStyle/>
          <a:p>
            <a:pPr marL="0" indent="0">
              <a:buNone/>
            </a:pPr>
            <a:r>
              <a:rPr lang="en-US" sz="3000" b="1" spc="-225">
                <a:solidFill>
                  <a:srgbClr val="151515"/>
                </a:solidFill>
                <a:ea typeface="Verdana" panose="020B0604030504040204" pitchFamily="34" charset="0"/>
                <a:cs typeface="Arial" panose="020B0604020202020204" pitchFamily="34" charset="0"/>
              </a:rPr>
              <a:t>“It’s important for today’s auditors to be at the forefront of disruptions, such as blockchain, and to identify ways to innovate to advance audit quality and to align auditing capabilities with the changes occurring in the marketplace. ”</a:t>
            </a:r>
          </a:p>
        </p:txBody>
      </p:sp>
      <p:sp>
        <p:nvSpPr>
          <p:cNvPr id="4" name="Rectangle 3">
            <a:extLst>
              <a:ext uri="{FF2B5EF4-FFF2-40B4-BE49-F238E27FC236}">
                <a16:creationId xmlns:a16="http://schemas.microsoft.com/office/drawing/2014/main" id="{5D9FD3FD-4351-4BE7-AD4A-79896BAE506A}"/>
              </a:ext>
            </a:extLst>
          </p:cNvPr>
          <p:cNvSpPr/>
          <p:nvPr/>
        </p:nvSpPr>
        <p:spPr>
          <a:xfrm>
            <a:off x="5546244" y="3457553"/>
            <a:ext cx="3250890" cy="300082"/>
          </a:xfrm>
          <a:prstGeom prst="rect">
            <a:avLst/>
          </a:prstGeom>
        </p:spPr>
        <p:txBody>
          <a:bodyPr wrap="none">
            <a:spAutoFit/>
          </a:bodyPr>
          <a:lstStyle/>
          <a:p>
            <a:pPr lvl="1"/>
            <a:r>
              <a:rPr lang="en-US" sz="1350"/>
              <a:t>Frank Casal, vice chair of audit KPMG</a:t>
            </a:r>
          </a:p>
        </p:txBody>
      </p:sp>
      <p:pic>
        <p:nvPicPr>
          <p:cNvPr id="5" name="Picture 4">
            <a:extLst>
              <a:ext uri="{FF2B5EF4-FFF2-40B4-BE49-F238E27FC236}">
                <a16:creationId xmlns:a16="http://schemas.microsoft.com/office/drawing/2014/main" id="{2BBC239E-AB9A-4B98-BBC6-9F8F3671C7CA}"/>
              </a:ext>
            </a:extLst>
          </p:cNvPr>
          <p:cNvPicPr>
            <a:picLocks noChangeAspect="1"/>
          </p:cNvPicPr>
          <p:nvPr/>
        </p:nvPicPr>
        <p:blipFill>
          <a:blip r:embed="rId2"/>
          <a:stretch>
            <a:fillRect/>
          </a:stretch>
        </p:blipFill>
        <p:spPr>
          <a:xfrm>
            <a:off x="5634820" y="5643562"/>
            <a:ext cx="2343150" cy="357188"/>
          </a:xfrm>
          <a:prstGeom prst="rect">
            <a:avLst/>
          </a:prstGeom>
        </p:spPr>
      </p:pic>
      <p:pic>
        <p:nvPicPr>
          <p:cNvPr id="10" name="Picture 9"/>
          <p:cNvPicPr>
            <a:picLocks noChangeAspect="1"/>
          </p:cNvPicPr>
          <p:nvPr/>
        </p:nvPicPr>
        <p:blipFill>
          <a:blip r:embed="rId3"/>
          <a:stretch>
            <a:fillRect/>
          </a:stretch>
        </p:blipFill>
        <p:spPr>
          <a:xfrm>
            <a:off x="1231712" y="3818366"/>
            <a:ext cx="3340289" cy="1825198"/>
          </a:xfrm>
          <a:prstGeom prst="rect">
            <a:avLst/>
          </a:prstGeom>
        </p:spPr>
      </p:pic>
      <p:sp>
        <p:nvSpPr>
          <p:cNvPr id="11" name="Title 1">
            <a:extLst>
              <a:ext uri="{FF2B5EF4-FFF2-40B4-BE49-F238E27FC236}">
                <a16:creationId xmlns:a16="http://schemas.microsoft.com/office/drawing/2014/main" id="{0A8E98A1-D4EA-4132-9FB3-B87F473BE9CB}"/>
              </a:ext>
            </a:extLst>
          </p:cNvPr>
          <p:cNvSpPr txBox="1">
            <a:spLocks/>
          </p:cNvSpPr>
          <p:nvPr/>
        </p:nvSpPr>
        <p:spPr>
          <a:xfrm>
            <a:off x="89004" y="77929"/>
            <a:ext cx="7886700" cy="634621"/>
          </a:xfrm>
          <a:prstGeom prst="rect">
            <a:avLst/>
          </a:prstGeom>
        </p:spPr>
        <p:txBody>
          <a:bodyPr vert="horz" lIns="68580" tIns="34290" rIns="68580" bIns="34290" rtlCol="0" anchor="b">
            <a:noAutofit/>
          </a:bodyPr>
          <a:lstStyle>
            <a:lvl1pPr algn="ctr" defTabSz="914377"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a:t>Audit of the Future  </a:t>
            </a:r>
          </a:p>
        </p:txBody>
      </p:sp>
      <p:cxnSp>
        <p:nvCxnSpPr>
          <p:cNvPr id="12" name="Straight Connector 11">
            <a:extLst>
              <a:ext uri="{FF2B5EF4-FFF2-40B4-BE49-F238E27FC236}">
                <a16:creationId xmlns:a16="http://schemas.microsoft.com/office/drawing/2014/main" id="{A8294DF4-B276-4F2E-841C-E84A2E6F967B}"/>
              </a:ext>
            </a:extLst>
          </p:cNvPr>
          <p:cNvCxnSpPr/>
          <p:nvPr/>
        </p:nvCxnSpPr>
        <p:spPr>
          <a:xfrm>
            <a:off x="0" y="71254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13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10" t="1386"/>
          <a:stretch/>
        </p:blipFill>
        <p:spPr>
          <a:xfrm>
            <a:off x="0" y="0"/>
            <a:ext cx="9144000" cy="7010312"/>
          </a:xfrm>
          <a:prstGeom prst="rect">
            <a:avLst/>
          </a:prstGeom>
        </p:spPr>
      </p:pic>
    </p:spTree>
    <p:extLst>
      <p:ext uri="{BB962C8B-B14F-4D97-AF65-F5344CB8AC3E}">
        <p14:creationId xmlns:p14="http://schemas.microsoft.com/office/powerpoint/2010/main" val="3427785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9128" y="4949047"/>
            <a:ext cx="1467014" cy="11031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6681" y="15081"/>
            <a:ext cx="7886700" cy="797642"/>
          </a:xfrm>
        </p:spPr>
        <p:txBody>
          <a:bodyPr>
            <a:normAutofit/>
          </a:bodyPr>
          <a:lstStyle/>
          <a:p>
            <a:r>
              <a:rPr lang="en-US" b="1"/>
              <a:t>What are the possibilities?</a:t>
            </a:r>
            <a:endParaRPr lang="en-US"/>
          </a:p>
        </p:txBody>
      </p:sp>
      <p:cxnSp>
        <p:nvCxnSpPr>
          <p:cNvPr id="4" name="Straight Connector 3"/>
          <p:cNvCxnSpPr/>
          <p:nvPr/>
        </p:nvCxnSpPr>
        <p:spPr>
          <a:xfrm>
            <a:off x="-10736" y="680012"/>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FD11770D-6EB9-4373-8185-5E25D0A39047}"/>
              </a:ext>
            </a:extLst>
          </p:cNvPr>
          <p:cNvSpPr txBox="1">
            <a:spLocks/>
          </p:cNvSpPr>
          <p:nvPr/>
        </p:nvSpPr>
        <p:spPr>
          <a:xfrm>
            <a:off x="-10736" y="6225477"/>
            <a:ext cx="9144000" cy="619925"/>
          </a:xfrm>
          <a:prstGeom prst="rect">
            <a:avLst/>
          </a:prstGeom>
          <a:solidFill>
            <a:schemeClr val="tx1"/>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a:solidFill>
                  <a:schemeClr val="bg1"/>
                </a:solidFill>
              </a:rPr>
              <a:t>Gartner research predicts there will be over 26 billion connected devices by 2020</a:t>
            </a:r>
          </a:p>
        </p:txBody>
      </p:sp>
      <p:pic>
        <p:nvPicPr>
          <p:cNvPr id="5" name="Picture 4"/>
          <p:cNvPicPr>
            <a:picLocks noChangeAspect="1"/>
          </p:cNvPicPr>
          <p:nvPr/>
        </p:nvPicPr>
        <p:blipFill>
          <a:blip r:embed="rId4"/>
          <a:stretch>
            <a:fillRect/>
          </a:stretch>
        </p:blipFill>
        <p:spPr>
          <a:xfrm>
            <a:off x="170698" y="1168729"/>
            <a:ext cx="2432903" cy="1914416"/>
          </a:xfrm>
          <a:prstGeom prst="rect">
            <a:avLst/>
          </a:prstGeom>
        </p:spPr>
      </p:pic>
      <p:pic>
        <p:nvPicPr>
          <p:cNvPr id="6" name="Picture 5"/>
          <p:cNvPicPr>
            <a:picLocks noChangeAspect="1"/>
          </p:cNvPicPr>
          <p:nvPr/>
        </p:nvPicPr>
        <p:blipFill>
          <a:blip r:embed="rId5"/>
          <a:stretch>
            <a:fillRect/>
          </a:stretch>
        </p:blipFill>
        <p:spPr>
          <a:xfrm>
            <a:off x="2326330" y="1018997"/>
            <a:ext cx="2234934" cy="1806170"/>
          </a:xfrm>
          <a:prstGeom prst="rect">
            <a:avLst/>
          </a:prstGeom>
        </p:spPr>
      </p:pic>
      <p:pic>
        <p:nvPicPr>
          <p:cNvPr id="7" name="Picture 6"/>
          <p:cNvPicPr>
            <a:picLocks noChangeAspect="1"/>
          </p:cNvPicPr>
          <p:nvPr/>
        </p:nvPicPr>
        <p:blipFill>
          <a:blip r:embed="rId6"/>
          <a:stretch>
            <a:fillRect/>
          </a:stretch>
        </p:blipFill>
        <p:spPr>
          <a:xfrm>
            <a:off x="345281" y="4206455"/>
            <a:ext cx="2255282" cy="1485185"/>
          </a:xfrm>
          <a:prstGeom prst="rect">
            <a:avLst/>
          </a:prstGeom>
        </p:spPr>
      </p:pic>
      <p:pic>
        <p:nvPicPr>
          <p:cNvPr id="9" name="Picture 8"/>
          <p:cNvPicPr>
            <a:picLocks noChangeAspect="1"/>
          </p:cNvPicPr>
          <p:nvPr/>
        </p:nvPicPr>
        <p:blipFill rotWithShape="1">
          <a:blip r:embed="rId7"/>
          <a:srcRect l="1435"/>
          <a:stretch/>
        </p:blipFill>
        <p:spPr>
          <a:xfrm>
            <a:off x="4686364" y="1244543"/>
            <a:ext cx="2337697" cy="2257425"/>
          </a:xfrm>
          <a:prstGeom prst="rect">
            <a:avLst/>
          </a:prstGeom>
        </p:spPr>
      </p:pic>
      <p:pic>
        <p:nvPicPr>
          <p:cNvPr id="10" name="Picture 9"/>
          <p:cNvPicPr>
            <a:picLocks noChangeAspect="1"/>
          </p:cNvPicPr>
          <p:nvPr/>
        </p:nvPicPr>
        <p:blipFill>
          <a:blip r:embed="rId8"/>
          <a:stretch>
            <a:fillRect/>
          </a:stretch>
        </p:blipFill>
        <p:spPr>
          <a:xfrm>
            <a:off x="7102326" y="996457"/>
            <a:ext cx="1614459" cy="2033479"/>
          </a:xfrm>
          <a:prstGeom prst="rect">
            <a:avLst/>
          </a:prstGeom>
        </p:spPr>
      </p:pic>
      <p:sp>
        <p:nvSpPr>
          <p:cNvPr id="13" name="AutoShape 6" descr="Image result for higher education clip art"/>
          <p:cNvSpPr>
            <a:spLocks noChangeAspect="1" noChangeArrowheads="1"/>
          </p:cNvSpPr>
          <p:nvPr/>
        </p:nvSpPr>
        <p:spPr bwMode="auto">
          <a:xfrm>
            <a:off x="116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4" name="Picture 13"/>
          <p:cNvPicPr>
            <a:picLocks noChangeAspect="1"/>
          </p:cNvPicPr>
          <p:nvPr/>
        </p:nvPicPr>
        <p:blipFill rotWithShape="1">
          <a:blip r:embed="rId9"/>
          <a:srcRect l="1814"/>
          <a:stretch/>
        </p:blipFill>
        <p:spPr>
          <a:xfrm>
            <a:off x="4804209" y="3656284"/>
            <a:ext cx="3912576" cy="1084253"/>
          </a:xfrm>
          <a:prstGeom prst="rect">
            <a:avLst/>
          </a:prstGeom>
        </p:spPr>
      </p:pic>
      <p:pic>
        <p:nvPicPr>
          <p:cNvPr id="2056" name="Picture 8" descr="Image result for car titl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6941" y="3862558"/>
            <a:ext cx="2172978" cy="2172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1475548" y="3015108"/>
            <a:ext cx="3191982" cy="1001406"/>
          </a:xfrm>
          <a:prstGeom prst="rect">
            <a:avLst/>
          </a:prstGeom>
        </p:spPr>
      </p:pic>
    </p:spTree>
    <p:extLst>
      <p:ext uri="{BB962C8B-B14F-4D97-AF65-F5344CB8AC3E}">
        <p14:creationId xmlns:p14="http://schemas.microsoft.com/office/powerpoint/2010/main" val="1585008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3886" y="4740536"/>
            <a:ext cx="6489451" cy="1270416"/>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A473B31D-ADD9-4698-85E8-076135002C16}"/>
              </a:ext>
            </a:extLst>
          </p:cNvPr>
          <p:cNvPicPr>
            <a:picLocks noChangeAspect="1"/>
          </p:cNvPicPr>
          <p:nvPr/>
        </p:nvPicPr>
        <p:blipFill rotWithShape="1">
          <a:blip r:embed="rId2"/>
          <a:srcRect l="24429" t="3276" b="71742"/>
          <a:stretch/>
        </p:blipFill>
        <p:spPr>
          <a:xfrm>
            <a:off x="2783091" y="5002828"/>
            <a:ext cx="5171606" cy="907877"/>
          </a:xfrm>
          <a:prstGeom prst="rect">
            <a:avLst/>
          </a:prstGeom>
        </p:spPr>
      </p:pic>
      <p:pic>
        <p:nvPicPr>
          <p:cNvPr id="10" name="Picture 9">
            <a:extLst>
              <a:ext uri="{FF2B5EF4-FFF2-40B4-BE49-F238E27FC236}">
                <a16:creationId xmlns:a16="http://schemas.microsoft.com/office/drawing/2014/main" id="{B10D2BBC-5C7C-468D-88DE-540D36E3EDD0}"/>
              </a:ext>
            </a:extLst>
          </p:cNvPr>
          <p:cNvPicPr>
            <a:picLocks noChangeAspect="1"/>
          </p:cNvPicPr>
          <p:nvPr/>
        </p:nvPicPr>
        <p:blipFill rotWithShape="1">
          <a:blip r:embed="rId3"/>
          <a:srcRect b="52398"/>
          <a:stretch/>
        </p:blipFill>
        <p:spPr>
          <a:xfrm>
            <a:off x="103292" y="1147684"/>
            <a:ext cx="4854705" cy="3137017"/>
          </a:xfrm>
          <a:prstGeom prst="rect">
            <a:avLst/>
          </a:prstGeom>
        </p:spPr>
      </p:pic>
      <p:cxnSp>
        <p:nvCxnSpPr>
          <p:cNvPr id="11" name="Straight Connector 10"/>
          <p:cNvCxnSpPr/>
          <p:nvPr/>
        </p:nvCxnSpPr>
        <p:spPr>
          <a:xfrm>
            <a:off x="0" y="857250"/>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653AAAF-714C-4C75-A52F-E7E1E926D585}"/>
              </a:ext>
            </a:extLst>
          </p:cNvPr>
          <p:cNvPicPr>
            <a:picLocks noChangeAspect="1"/>
          </p:cNvPicPr>
          <p:nvPr/>
        </p:nvPicPr>
        <p:blipFill rotWithShape="1">
          <a:blip r:embed="rId4"/>
          <a:srcRect r="87571" b="86482"/>
          <a:stretch/>
        </p:blipFill>
        <p:spPr>
          <a:xfrm>
            <a:off x="1781482" y="5043272"/>
            <a:ext cx="1001609" cy="709913"/>
          </a:xfrm>
          <a:prstGeom prst="rect">
            <a:avLst/>
          </a:prstGeom>
        </p:spPr>
      </p:pic>
      <p:sp>
        <p:nvSpPr>
          <p:cNvPr id="7" name="Title 1">
            <a:extLst>
              <a:ext uri="{FF2B5EF4-FFF2-40B4-BE49-F238E27FC236}">
                <a16:creationId xmlns:a16="http://schemas.microsoft.com/office/drawing/2014/main" id="{7A247148-8A54-4B0F-B898-F042D2B56A20}"/>
              </a:ext>
            </a:extLst>
          </p:cNvPr>
          <p:cNvSpPr txBox="1">
            <a:spLocks/>
          </p:cNvSpPr>
          <p:nvPr/>
        </p:nvSpPr>
        <p:spPr>
          <a:xfrm>
            <a:off x="103291" y="59608"/>
            <a:ext cx="7666985" cy="7976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a:t>Banking Applications</a:t>
            </a:r>
            <a:endParaRPr lang="en-US" sz="4400"/>
          </a:p>
        </p:txBody>
      </p:sp>
    </p:spTree>
    <p:extLst>
      <p:ext uri="{BB962C8B-B14F-4D97-AF65-F5344CB8AC3E}">
        <p14:creationId xmlns:p14="http://schemas.microsoft.com/office/powerpoint/2010/main" val="252621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7417" y="135056"/>
            <a:ext cx="7886700" cy="797642"/>
          </a:xfrm>
        </p:spPr>
        <p:txBody>
          <a:bodyPr>
            <a:normAutofit/>
          </a:bodyPr>
          <a:lstStyle/>
          <a:p>
            <a:r>
              <a:rPr lang="en-US" b="1"/>
              <a:t>Non-Financial </a:t>
            </a:r>
            <a:r>
              <a:rPr lang="en-US" b="1" err="1"/>
              <a:t>Blockchain</a:t>
            </a:r>
            <a:r>
              <a:rPr lang="en-US" b="1"/>
              <a:t> Uses</a:t>
            </a:r>
            <a:endParaRPr lang="en-US"/>
          </a:p>
        </p:txBody>
      </p:sp>
      <p:pic>
        <p:nvPicPr>
          <p:cNvPr id="3074" name="Picture 2" descr="Image result for sap infographic blockchain technology">
            <a:extLst>
              <a:ext uri="{FF2B5EF4-FFF2-40B4-BE49-F238E27FC236}">
                <a16:creationId xmlns:a16="http://schemas.microsoft.com/office/drawing/2014/main" id="{37412180-54A9-4857-90F5-4D7F73E8A90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885"/>
          <a:stretch/>
        </p:blipFill>
        <p:spPr bwMode="auto">
          <a:xfrm>
            <a:off x="869115" y="932698"/>
            <a:ext cx="7444825" cy="583957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0" y="810620"/>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0" y="6525020"/>
            <a:ext cx="4069976" cy="369332"/>
          </a:xfrm>
          <a:prstGeom prst="rect">
            <a:avLst/>
          </a:prstGeom>
          <a:noFill/>
        </p:spPr>
        <p:txBody>
          <a:bodyPr wrap="square" rtlCol="0">
            <a:spAutoFit/>
          </a:bodyPr>
          <a:lstStyle/>
          <a:p>
            <a:r>
              <a:rPr lang="en-US"/>
              <a:t>Reference: van Loon: Let’s Talk Payments</a:t>
            </a:r>
          </a:p>
        </p:txBody>
      </p:sp>
    </p:spTree>
    <p:extLst>
      <p:ext uri="{BB962C8B-B14F-4D97-AF65-F5344CB8AC3E}">
        <p14:creationId xmlns:p14="http://schemas.microsoft.com/office/powerpoint/2010/main" val="2463780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7417" y="135056"/>
            <a:ext cx="7886700" cy="797642"/>
          </a:xfrm>
        </p:spPr>
        <p:txBody>
          <a:bodyPr>
            <a:normAutofit/>
          </a:bodyPr>
          <a:lstStyle/>
          <a:p>
            <a:r>
              <a:rPr lang="en-US" b="1"/>
              <a:t>Non-Financial </a:t>
            </a:r>
            <a:r>
              <a:rPr lang="en-US" b="1" err="1"/>
              <a:t>Blockchain</a:t>
            </a:r>
            <a:r>
              <a:rPr lang="en-US" b="1"/>
              <a:t> Uses</a:t>
            </a:r>
            <a:endParaRPr lang="en-US"/>
          </a:p>
        </p:txBody>
      </p:sp>
      <p:cxnSp>
        <p:nvCxnSpPr>
          <p:cNvPr id="6" name="Straight Connector 5"/>
          <p:cNvCxnSpPr/>
          <p:nvPr/>
        </p:nvCxnSpPr>
        <p:spPr>
          <a:xfrm>
            <a:off x="0" y="810620"/>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0666" y="5947971"/>
            <a:ext cx="8282866" cy="646331"/>
          </a:xfrm>
          <a:prstGeom prst="rect">
            <a:avLst/>
          </a:prstGeom>
          <a:noFill/>
        </p:spPr>
        <p:txBody>
          <a:bodyPr wrap="square" rtlCol="0">
            <a:spAutoFit/>
          </a:bodyPr>
          <a:lstStyle/>
          <a:p>
            <a:r>
              <a:rPr lang="en-US" dirty="0">
                <a:hlinkClick r:id="rId3">
                  <a:extLst>
                    <a:ext uri="{A12FA001-AC4F-418D-AE19-62706E023703}">
                      <ahyp:hlinkClr xmlns:ahyp="http://schemas.microsoft.com/office/drawing/2018/hyperlinkcolor" val="tx"/>
                    </a:ext>
                  </a:extLst>
                </a:hlinkClick>
              </a:rPr>
              <a:t>h</a:t>
            </a:r>
            <a:r>
              <a:rPr lang="en-US" u="sng" dirty="0">
                <a:hlinkClick r:id="rId3">
                  <a:extLst>
                    <a:ext uri="{A12FA001-AC4F-418D-AE19-62706E023703}">
                      <ahyp:hlinkClr xmlns:ahyp="http://schemas.microsoft.com/office/drawing/2018/hyperlinkcolor" val="tx"/>
                    </a:ext>
                  </a:extLst>
                </a:hlinkClick>
              </a:rPr>
              <a:t>ttps://illinoisblockchain.tech/blockchain-cook-county-final-report</a:t>
            </a:r>
            <a:endParaRPr lang="en-US" u="sng" dirty="0"/>
          </a:p>
          <a:p>
            <a:r>
              <a:rPr lang="en-US" u="sng" dirty="0"/>
              <a:t>https://medium.com/uport/zug</a:t>
            </a:r>
          </a:p>
        </p:txBody>
      </p:sp>
      <p:pic>
        <p:nvPicPr>
          <p:cNvPr id="8" name="Content Placeholder 7">
            <a:extLst>
              <a:ext uri="{FF2B5EF4-FFF2-40B4-BE49-F238E27FC236}">
                <a16:creationId xmlns:a16="http://schemas.microsoft.com/office/drawing/2014/main" id="{2C93FEA3-BFBB-4C75-BAC5-B922DA4A6EA2}"/>
              </a:ext>
            </a:extLst>
          </p:cNvPr>
          <p:cNvPicPr>
            <a:picLocks noGrp="1" noChangeAspect="1"/>
          </p:cNvPicPr>
          <p:nvPr>
            <p:ph idx="1"/>
          </p:nvPr>
        </p:nvPicPr>
        <p:blipFill>
          <a:blip r:embed="rId4"/>
          <a:stretch>
            <a:fillRect/>
          </a:stretch>
        </p:blipFill>
        <p:spPr>
          <a:xfrm>
            <a:off x="325500" y="1608262"/>
            <a:ext cx="7886700" cy="1489879"/>
          </a:xfrm>
          <a:prstGeom prst="rect">
            <a:avLst/>
          </a:prstGeom>
          <a:ln w="38100">
            <a:solidFill>
              <a:schemeClr val="tx1"/>
            </a:solidFill>
          </a:ln>
        </p:spPr>
      </p:pic>
      <p:pic>
        <p:nvPicPr>
          <p:cNvPr id="7" name="Picture 6">
            <a:extLst>
              <a:ext uri="{FF2B5EF4-FFF2-40B4-BE49-F238E27FC236}">
                <a16:creationId xmlns:a16="http://schemas.microsoft.com/office/drawing/2014/main" id="{BA476FEF-1B44-457B-9C6B-8BA580F38122}"/>
              </a:ext>
            </a:extLst>
          </p:cNvPr>
          <p:cNvPicPr>
            <a:picLocks noChangeAspect="1"/>
          </p:cNvPicPr>
          <p:nvPr/>
        </p:nvPicPr>
        <p:blipFill rotWithShape="1">
          <a:blip r:embed="rId5"/>
          <a:srcRect r="-5710" b="74488"/>
          <a:stretch/>
        </p:blipFill>
        <p:spPr>
          <a:xfrm>
            <a:off x="373216" y="3660451"/>
            <a:ext cx="7903703" cy="1053583"/>
          </a:xfrm>
          <a:prstGeom prst="rect">
            <a:avLst/>
          </a:prstGeom>
          <a:ln w="38100">
            <a:solidFill>
              <a:schemeClr val="tx1"/>
            </a:solidFill>
          </a:ln>
        </p:spPr>
      </p:pic>
    </p:spTree>
    <p:extLst>
      <p:ext uri="{BB962C8B-B14F-4D97-AF65-F5344CB8AC3E}">
        <p14:creationId xmlns:p14="http://schemas.microsoft.com/office/powerpoint/2010/main" val="221919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C67C6D-3E27-4CF9-9310-1179C51FC779}"/>
              </a:ext>
            </a:extLst>
          </p:cNvPr>
          <p:cNvSpPr txBox="1">
            <a:spLocks/>
          </p:cNvSpPr>
          <p:nvPr/>
        </p:nvSpPr>
        <p:spPr>
          <a:xfrm>
            <a:off x="258350" y="61906"/>
            <a:ext cx="8765275" cy="50407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Types of </a:t>
            </a:r>
            <a:r>
              <a:rPr lang="en-US" b="1" dirty="0" err="1"/>
              <a:t>Blockchains</a:t>
            </a:r>
            <a:endParaRPr lang="en-US" b="1" dirty="0"/>
          </a:p>
        </p:txBody>
      </p:sp>
      <p:cxnSp>
        <p:nvCxnSpPr>
          <p:cNvPr id="10" name="Straight Connector 9"/>
          <p:cNvCxnSpPr/>
          <p:nvPr/>
        </p:nvCxnSpPr>
        <p:spPr>
          <a:xfrm>
            <a:off x="0" y="603911"/>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17733" b="7636"/>
          <a:stretch/>
        </p:blipFill>
        <p:spPr>
          <a:xfrm>
            <a:off x="143636" y="1588934"/>
            <a:ext cx="9012080" cy="5049610"/>
          </a:xfrm>
          <a:prstGeom prst="rect">
            <a:avLst/>
          </a:prstGeom>
        </p:spPr>
      </p:pic>
      <p:sp>
        <p:nvSpPr>
          <p:cNvPr id="14" name="Text Placeholder 4"/>
          <p:cNvSpPr>
            <a:spLocks noGrp="1"/>
          </p:cNvSpPr>
          <p:nvPr>
            <p:ph type="body" idx="1"/>
          </p:nvPr>
        </p:nvSpPr>
        <p:spPr>
          <a:xfrm>
            <a:off x="518541" y="684467"/>
            <a:ext cx="8505084" cy="823912"/>
          </a:xfrm>
        </p:spPr>
        <p:txBody>
          <a:bodyPr>
            <a:noAutofit/>
          </a:bodyPr>
          <a:lstStyle/>
          <a:p>
            <a:r>
              <a:rPr lang="en-US" sz="3200" dirty="0"/>
              <a:t>Public (</a:t>
            </a:r>
            <a:r>
              <a:rPr lang="en-US" sz="3200" dirty="0" err="1"/>
              <a:t>Permissionless</a:t>
            </a:r>
            <a:r>
              <a:rPr lang="en-US" sz="3200" dirty="0"/>
              <a:t>)  vs Private (Permissioned)</a:t>
            </a:r>
          </a:p>
        </p:txBody>
      </p:sp>
    </p:spTree>
    <p:extLst>
      <p:ext uri="{BB962C8B-B14F-4D97-AF65-F5344CB8AC3E}">
        <p14:creationId xmlns:p14="http://schemas.microsoft.com/office/powerpoint/2010/main" val="1193235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5C67C6D-3E27-4CF9-9310-1179C51FC779}"/>
              </a:ext>
            </a:extLst>
          </p:cNvPr>
          <p:cNvSpPr txBox="1">
            <a:spLocks/>
          </p:cNvSpPr>
          <p:nvPr/>
        </p:nvSpPr>
        <p:spPr>
          <a:xfrm>
            <a:off x="258350" y="61906"/>
            <a:ext cx="8765275" cy="50407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When to </a:t>
            </a:r>
            <a:r>
              <a:rPr lang="en-US" b="1" err="1"/>
              <a:t>Blockchain</a:t>
            </a:r>
            <a:r>
              <a:rPr lang="en-US" sz="3300" b="1"/>
              <a:t> </a:t>
            </a:r>
            <a:r>
              <a:rPr lang="en-US" b="1"/>
              <a:t>Technology</a:t>
            </a:r>
          </a:p>
        </p:txBody>
      </p:sp>
      <p:cxnSp>
        <p:nvCxnSpPr>
          <p:cNvPr id="8" name="Straight Connector 7"/>
          <p:cNvCxnSpPr/>
          <p:nvPr/>
        </p:nvCxnSpPr>
        <p:spPr>
          <a:xfrm>
            <a:off x="0" y="603911"/>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blockchain alliance decision tree chart"/>
          <p:cNvPicPr>
            <a:picLocks noChangeAspect="1" noChangeArrowheads="1"/>
          </p:cNvPicPr>
          <p:nvPr/>
        </p:nvPicPr>
        <p:blipFill rotWithShape="1">
          <a:blip r:embed="rId2">
            <a:extLst>
              <a:ext uri="{28A0092B-C50C-407E-A947-70E740481C1C}">
                <a14:useLocalDpi xmlns:a14="http://schemas.microsoft.com/office/drawing/2010/main" val="0"/>
              </a:ext>
            </a:extLst>
          </a:blip>
          <a:srcRect l="-504" t="17280" r="504" b="4412"/>
          <a:stretch/>
        </p:blipFill>
        <p:spPr bwMode="auto">
          <a:xfrm>
            <a:off x="18288" y="686207"/>
            <a:ext cx="7772400" cy="5812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565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2A6C5D-ED96-49E4-BA97-18D5D708BB7F}"/>
              </a:ext>
            </a:extLst>
          </p:cNvPr>
          <p:cNvSpPr>
            <a:spLocks noGrp="1"/>
          </p:cNvSpPr>
          <p:nvPr>
            <p:ph type="title"/>
          </p:nvPr>
        </p:nvSpPr>
        <p:spPr>
          <a:xfrm>
            <a:off x="114301" y="104775"/>
            <a:ext cx="7886700" cy="487482"/>
          </a:xfrm>
        </p:spPr>
        <p:txBody>
          <a:bodyPr>
            <a:noAutofit/>
          </a:bodyPr>
          <a:lstStyle/>
          <a:p>
            <a:r>
              <a:rPr lang="en-US" b="1"/>
              <a:t>How to do you build Blockchain?  </a:t>
            </a:r>
            <a:endParaRPr lang="en-US"/>
          </a:p>
        </p:txBody>
      </p:sp>
      <p:sp>
        <p:nvSpPr>
          <p:cNvPr id="3" name="Content Placeholder 2">
            <a:extLst>
              <a:ext uri="{FF2B5EF4-FFF2-40B4-BE49-F238E27FC236}">
                <a16:creationId xmlns:a16="http://schemas.microsoft.com/office/drawing/2014/main" id="{A21F0B92-9C3A-4CAB-AE11-13391156988F}"/>
              </a:ext>
            </a:extLst>
          </p:cNvPr>
          <p:cNvSpPr>
            <a:spLocks noGrp="1"/>
          </p:cNvSpPr>
          <p:nvPr>
            <p:ph idx="1"/>
          </p:nvPr>
        </p:nvSpPr>
        <p:spPr>
          <a:xfrm>
            <a:off x="447675" y="921946"/>
            <a:ext cx="7886700" cy="3726254"/>
          </a:xfrm>
        </p:spPr>
        <p:txBody>
          <a:bodyPr>
            <a:normAutofit lnSpcReduction="10000"/>
          </a:bodyPr>
          <a:lstStyle/>
          <a:p>
            <a:r>
              <a:rPr lang="en-US" dirty="0"/>
              <a:t>Need to depend on </a:t>
            </a:r>
            <a:r>
              <a:rPr lang="en-US" dirty="0" err="1"/>
              <a:t>Blockchain</a:t>
            </a:r>
            <a:r>
              <a:rPr lang="en-US" dirty="0"/>
              <a:t> database</a:t>
            </a:r>
          </a:p>
          <a:p>
            <a:r>
              <a:rPr lang="en-US" dirty="0"/>
              <a:t>What are the </a:t>
            </a:r>
            <a:r>
              <a:rPr lang="en-US" dirty="0" err="1"/>
              <a:t>BlockChain</a:t>
            </a:r>
            <a:r>
              <a:rPr lang="en-US" dirty="0"/>
              <a:t> databases that are out there?</a:t>
            </a:r>
          </a:p>
          <a:p>
            <a:pPr lvl="1"/>
            <a:r>
              <a:rPr lang="en-US" dirty="0"/>
              <a:t>Microsoft--Azure </a:t>
            </a:r>
            <a:r>
              <a:rPr lang="en-US" dirty="0" err="1"/>
              <a:t>Blockchain</a:t>
            </a:r>
            <a:r>
              <a:rPr lang="en-US" dirty="0"/>
              <a:t> Workbench</a:t>
            </a:r>
          </a:p>
          <a:p>
            <a:pPr lvl="1"/>
            <a:r>
              <a:rPr lang="en-US" dirty="0"/>
              <a:t>Oracle Autonomous </a:t>
            </a:r>
            <a:r>
              <a:rPr lang="en-US" dirty="0" err="1"/>
              <a:t>Blockchain</a:t>
            </a:r>
            <a:r>
              <a:rPr lang="en-US" dirty="0"/>
              <a:t> Cloud Service</a:t>
            </a:r>
          </a:p>
          <a:p>
            <a:pPr lvl="1"/>
            <a:r>
              <a:rPr lang="en-US" dirty="0"/>
              <a:t>Intel’s </a:t>
            </a:r>
            <a:r>
              <a:rPr lang="en-US" dirty="0" err="1"/>
              <a:t>Sawtooth</a:t>
            </a:r>
            <a:endParaRPr lang="en-US" dirty="0"/>
          </a:p>
          <a:p>
            <a:pPr lvl="1"/>
            <a:r>
              <a:rPr lang="en-US" dirty="0"/>
              <a:t>SAP HANA </a:t>
            </a:r>
            <a:r>
              <a:rPr lang="en-US" dirty="0" err="1"/>
              <a:t>Blockchain</a:t>
            </a:r>
            <a:r>
              <a:rPr lang="en-US" dirty="0"/>
              <a:t> </a:t>
            </a:r>
          </a:p>
          <a:p>
            <a:pPr lvl="1"/>
            <a:r>
              <a:rPr lang="en-US" dirty="0"/>
              <a:t>IBM </a:t>
            </a:r>
            <a:r>
              <a:rPr lang="en-US" dirty="0" err="1"/>
              <a:t>Hyperledger</a:t>
            </a:r>
            <a:r>
              <a:rPr lang="en-US" dirty="0"/>
              <a:t> Fabric</a:t>
            </a:r>
          </a:p>
          <a:p>
            <a:pPr lvl="1"/>
            <a:r>
              <a:rPr lang="en-US" dirty="0"/>
              <a:t>Apache </a:t>
            </a:r>
            <a:r>
              <a:rPr lang="en-US" dirty="0" err="1"/>
              <a:t>Hyperledger</a:t>
            </a:r>
            <a:r>
              <a:rPr lang="en-US" dirty="0"/>
              <a:t> (open source)</a:t>
            </a:r>
          </a:p>
        </p:txBody>
      </p:sp>
      <p:cxnSp>
        <p:nvCxnSpPr>
          <p:cNvPr id="5" name="Straight Connector 4">
            <a:extLst>
              <a:ext uri="{FF2B5EF4-FFF2-40B4-BE49-F238E27FC236}">
                <a16:creationId xmlns:a16="http://schemas.microsoft.com/office/drawing/2014/main" id="{E178DFEC-58DF-4290-B64F-5D5998A2B6D5}"/>
              </a:ext>
            </a:extLst>
          </p:cNvPr>
          <p:cNvCxnSpPr/>
          <p:nvPr/>
        </p:nvCxnSpPr>
        <p:spPr>
          <a:xfrm>
            <a:off x="0" y="68437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4A1B586-9D9C-4143-A530-FCD1273E28A0}"/>
              </a:ext>
            </a:extLst>
          </p:cNvPr>
          <p:cNvPicPr>
            <a:picLocks noChangeAspect="1"/>
          </p:cNvPicPr>
          <p:nvPr/>
        </p:nvPicPr>
        <p:blipFill>
          <a:blip r:embed="rId3"/>
          <a:stretch>
            <a:fillRect/>
          </a:stretch>
        </p:blipFill>
        <p:spPr>
          <a:xfrm>
            <a:off x="1134280" y="4985529"/>
            <a:ext cx="6970690" cy="1391178"/>
          </a:xfrm>
          <a:prstGeom prst="rect">
            <a:avLst/>
          </a:prstGeom>
          <a:solidFill>
            <a:schemeClr val="bg1"/>
          </a:solidFill>
          <a:ln w="38100">
            <a:solidFill>
              <a:schemeClr val="tx1"/>
            </a:solidFill>
          </a:ln>
        </p:spPr>
      </p:pic>
    </p:spTree>
    <p:extLst>
      <p:ext uri="{BB962C8B-B14F-4D97-AF65-F5344CB8AC3E}">
        <p14:creationId xmlns:p14="http://schemas.microsoft.com/office/powerpoint/2010/main" val="423180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40499A-4760-455D-9D89-593E6AEFBECC}"/>
              </a:ext>
            </a:extLst>
          </p:cNvPr>
          <p:cNvPicPr>
            <a:picLocks noChangeAspect="1"/>
          </p:cNvPicPr>
          <p:nvPr/>
        </p:nvPicPr>
        <p:blipFill>
          <a:blip r:embed="rId3"/>
          <a:stretch>
            <a:fillRect/>
          </a:stretch>
        </p:blipFill>
        <p:spPr>
          <a:xfrm>
            <a:off x="4333307" y="2851337"/>
            <a:ext cx="4636129" cy="2736875"/>
          </a:xfrm>
          <a:prstGeom prst="rect">
            <a:avLst/>
          </a:prstGeom>
        </p:spPr>
      </p:pic>
      <p:sp>
        <p:nvSpPr>
          <p:cNvPr id="5" name="Rectangle 4">
            <a:extLst>
              <a:ext uri="{FF2B5EF4-FFF2-40B4-BE49-F238E27FC236}">
                <a16:creationId xmlns:a16="http://schemas.microsoft.com/office/drawing/2014/main" id="{F69BE353-EBFC-4FE3-A585-F092B2FBF4D7}"/>
              </a:ext>
            </a:extLst>
          </p:cNvPr>
          <p:cNvSpPr/>
          <p:nvPr/>
        </p:nvSpPr>
        <p:spPr>
          <a:xfrm>
            <a:off x="4194411" y="2584121"/>
            <a:ext cx="2199143" cy="71018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User Interface</a:t>
            </a:r>
          </a:p>
        </p:txBody>
      </p:sp>
      <p:sp>
        <p:nvSpPr>
          <p:cNvPr id="11" name="Title 1">
            <a:extLst>
              <a:ext uri="{FF2B5EF4-FFF2-40B4-BE49-F238E27FC236}">
                <a16:creationId xmlns:a16="http://schemas.microsoft.com/office/drawing/2014/main" id="{3B96BFFA-486C-4081-A930-F3E50DB3F26A}"/>
              </a:ext>
            </a:extLst>
          </p:cNvPr>
          <p:cNvSpPr txBox="1">
            <a:spLocks/>
          </p:cNvSpPr>
          <p:nvPr/>
        </p:nvSpPr>
        <p:spPr>
          <a:xfrm>
            <a:off x="65056" y="86535"/>
            <a:ext cx="9719826"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Application Architecture</a:t>
            </a:r>
          </a:p>
        </p:txBody>
      </p:sp>
      <p:cxnSp>
        <p:nvCxnSpPr>
          <p:cNvPr id="12" name="Straight Connector 11">
            <a:extLst>
              <a:ext uri="{FF2B5EF4-FFF2-40B4-BE49-F238E27FC236}">
                <a16:creationId xmlns:a16="http://schemas.microsoft.com/office/drawing/2014/main" id="{66932FA3-97C6-42AD-9AEE-780B452EDE85}"/>
              </a:ext>
            </a:extLst>
          </p:cNvPr>
          <p:cNvCxnSpPr/>
          <p:nvPr/>
        </p:nvCxnSpPr>
        <p:spPr>
          <a:xfrm>
            <a:off x="0" y="62722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p:cNvGraphicFramePr/>
          <p:nvPr>
            <p:extLst>
              <p:ext uri="{D42A27DB-BD31-4B8C-83A1-F6EECF244321}">
                <p14:modId xmlns:p14="http://schemas.microsoft.com/office/powerpoint/2010/main" val="2708226968"/>
              </p:ext>
            </p:extLst>
          </p:nvPr>
        </p:nvGraphicFramePr>
        <p:xfrm>
          <a:off x="65056" y="1902144"/>
          <a:ext cx="4349597" cy="4712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Arrow: Left-Right 9">
            <a:extLst>
              <a:ext uri="{FF2B5EF4-FFF2-40B4-BE49-F238E27FC236}">
                <a16:creationId xmlns:a16="http://schemas.microsoft.com/office/drawing/2014/main" id="{5B9D1874-BFC6-4F46-8CE0-FC431FC38872}"/>
              </a:ext>
            </a:extLst>
          </p:cNvPr>
          <p:cNvSpPr/>
          <p:nvPr/>
        </p:nvSpPr>
        <p:spPr>
          <a:xfrm rot="16200000">
            <a:off x="2656189" y="3406951"/>
            <a:ext cx="612250" cy="384206"/>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F69BE353-EBFC-4FE3-A585-F092B2FBF4D7}"/>
              </a:ext>
            </a:extLst>
          </p:cNvPr>
          <p:cNvSpPr/>
          <p:nvPr/>
        </p:nvSpPr>
        <p:spPr>
          <a:xfrm>
            <a:off x="227534" y="1241360"/>
            <a:ext cx="4344466" cy="71018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(API) Application Programming Interface</a:t>
            </a:r>
          </a:p>
        </p:txBody>
      </p:sp>
      <p:sp>
        <p:nvSpPr>
          <p:cNvPr id="14" name="Arrow: Left-Right 9">
            <a:extLst>
              <a:ext uri="{FF2B5EF4-FFF2-40B4-BE49-F238E27FC236}">
                <a16:creationId xmlns:a16="http://schemas.microsoft.com/office/drawing/2014/main" id="{5B9D1874-BFC6-4F46-8CE0-FC431FC38872}"/>
              </a:ext>
            </a:extLst>
          </p:cNvPr>
          <p:cNvSpPr/>
          <p:nvPr/>
        </p:nvSpPr>
        <p:spPr>
          <a:xfrm rot="16200000">
            <a:off x="2700292" y="4440715"/>
            <a:ext cx="612250" cy="384206"/>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 name="Straight Arrow Connector 29"/>
          <p:cNvCxnSpPr/>
          <p:nvPr/>
        </p:nvCxnSpPr>
        <p:spPr>
          <a:xfrm flipV="1">
            <a:off x="684922" y="3529584"/>
            <a:ext cx="2027592" cy="375595"/>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a:endCxn id="14" idx="2"/>
          </p:cNvCxnSpPr>
          <p:nvPr/>
        </p:nvCxnSpPr>
        <p:spPr>
          <a:xfrm>
            <a:off x="684922" y="3905179"/>
            <a:ext cx="2129392" cy="841661"/>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684922" y="1951549"/>
            <a:ext cx="0" cy="1953630"/>
          </a:xfrm>
          <a:prstGeom prst="line">
            <a:avLst/>
          </a:prstGeom>
          <a:ln>
            <a:prstDash val="sysDash"/>
          </a:ln>
        </p:spPr>
        <p:style>
          <a:lnRef idx="3">
            <a:schemeClr val="dk1"/>
          </a:lnRef>
          <a:fillRef idx="0">
            <a:schemeClr val="dk1"/>
          </a:fillRef>
          <a:effectRef idx="2">
            <a:schemeClr val="dk1"/>
          </a:effectRef>
          <a:fontRef idx="minor">
            <a:schemeClr val="tx1"/>
          </a:fontRef>
        </p:style>
      </p:cxnSp>
      <p:cxnSp>
        <p:nvCxnSpPr>
          <p:cNvPr id="39" name="Straight Arrow Connector 38"/>
          <p:cNvCxnSpPr>
            <a:endCxn id="4" idx="1"/>
          </p:cNvCxnSpPr>
          <p:nvPr/>
        </p:nvCxnSpPr>
        <p:spPr>
          <a:xfrm>
            <a:off x="3751846" y="4027654"/>
            <a:ext cx="581461" cy="192121"/>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61537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p blockchain smart contract">
            <a:extLst>
              <a:ext uri="{FF2B5EF4-FFF2-40B4-BE49-F238E27FC236}">
                <a16:creationId xmlns:a16="http://schemas.microsoft.com/office/drawing/2014/main" id="{59179613-0C2B-4C6F-8DC2-1A9BEAE5CEB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388" y="771747"/>
            <a:ext cx="8703129" cy="46863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B96BFFA-486C-4081-A930-F3E50DB3F26A}"/>
              </a:ext>
            </a:extLst>
          </p:cNvPr>
          <p:cNvSpPr txBox="1">
            <a:spLocks/>
          </p:cNvSpPr>
          <p:nvPr/>
        </p:nvSpPr>
        <p:spPr>
          <a:xfrm>
            <a:off x="65056" y="48435"/>
            <a:ext cx="9719826"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Data Exchange Built on </a:t>
            </a:r>
            <a:r>
              <a:rPr lang="en-US" err="1"/>
              <a:t>Blockchain</a:t>
            </a:r>
            <a:endParaRPr lang="en-US"/>
          </a:p>
        </p:txBody>
      </p:sp>
      <p:cxnSp>
        <p:nvCxnSpPr>
          <p:cNvPr id="6" name="Straight Connector 5">
            <a:extLst>
              <a:ext uri="{FF2B5EF4-FFF2-40B4-BE49-F238E27FC236}">
                <a16:creationId xmlns:a16="http://schemas.microsoft.com/office/drawing/2014/main" id="{66932FA3-97C6-42AD-9AEE-780B452EDE85}"/>
              </a:ext>
            </a:extLst>
          </p:cNvPr>
          <p:cNvCxnSpPr/>
          <p:nvPr/>
        </p:nvCxnSpPr>
        <p:spPr>
          <a:xfrm>
            <a:off x="0" y="58912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056" y="6211669"/>
            <a:ext cx="4550734" cy="369332"/>
          </a:xfrm>
          <a:prstGeom prst="rect">
            <a:avLst/>
          </a:prstGeom>
          <a:noFill/>
        </p:spPr>
        <p:txBody>
          <a:bodyPr wrap="square" rtlCol="0">
            <a:spAutoFit/>
          </a:bodyPr>
          <a:lstStyle/>
          <a:p>
            <a:r>
              <a:rPr lang="en-US"/>
              <a:t>Reference:  Fujitsu.com</a:t>
            </a:r>
          </a:p>
        </p:txBody>
      </p:sp>
    </p:spTree>
    <p:extLst>
      <p:ext uri="{BB962C8B-B14F-4D97-AF65-F5344CB8AC3E}">
        <p14:creationId xmlns:p14="http://schemas.microsoft.com/office/powerpoint/2010/main" val="3793540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301D31-0B48-41D8-BA66-242756F22D19}"/>
              </a:ext>
            </a:extLst>
          </p:cNvPr>
          <p:cNvPicPr>
            <a:picLocks noChangeAspect="1"/>
          </p:cNvPicPr>
          <p:nvPr/>
        </p:nvPicPr>
        <p:blipFill>
          <a:blip r:embed="rId3"/>
          <a:stretch>
            <a:fillRect/>
          </a:stretch>
        </p:blipFill>
        <p:spPr>
          <a:xfrm>
            <a:off x="68250" y="1941082"/>
            <a:ext cx="4503750" cy="3345109"/>
          </a:xfrm>
          <a:prstGeom prst="rect">
            <a:avLst/>
          </a:prstGeom>
        </p:spPr>
      </p:pic>
      <p:sp>
        <p:nvSpPr>
          <p:cNvPr id="9" name="TextBox 8"/>
          <p:cNvSpPr txBox="1"/>
          <p:nvPr/>
        </p:nvSpPr>
        <p:spPr>
          <a:xfrm>
            <a:off x="4931765" y="1941082"/>
            <a:ext cx="4062334" cy="3439403"/>
          </a:xfrm>
          <a:prstGeom prst="rect">
            <a:avLst/>
          </a:prstGeom>
          <a:noFill/>
        </p:spPr>
        <p:txBody>
          <a:bodyPr wrap="square" rtlCol="0">
            <a:spAutoFit/>
          </a:bodyPr>
          <a:lstStyle/>
          <a:p>
            <a:pPr marL="427435" lvl="1" indent="-427435">
              <a:lnSpc>
                <a:spcPts val="3600"/>
              </a:lnSpc>
              <a:spcAft>
                <a:spcPts val="900"/>
              </a:spcAft>
              <a:buFont typeface="Wingdings" panose="05000000000000000000" pitchFamily="2" charset="2"/>
              <a:buChar char="§"/>
            </a:pPr>
            <a:r>
              <a:rPr lang="en-US" sz="3000" b="1" spc="-225">
                <a:solidFill>
                  <a:srgbClr val="151515"/>
                </a:solidFill>
                <a:ea typeface="Verdana" panose="020B0604030504040204" pitchFamily="34" charset="0"/>
                <a:cs typeface="Arial" panose="020B0604020202020204" pitchFamily="34" charset="0"/>
              </a:rPr>
              <a:t>What is Blockchain?</a:t>
            </a:r>
          </a:p>
          <a:p>
            <a:pPr marL="429816" lvl="1" indent="-427435">
              <a:lnSpc>
                <a:spcPts val="3600"/>
              </a:lnSpc>
              <a:spcAft>
                <a:spcPts val="900"/>
              </a:spcAft>
              <a:buFont typeface="Wingdings" panose="05000000000000000000" pitchFamily="2" charset="2"/>
              <a:buChar char="§"/>
            </a:pPr>
            <a:r>
              <a:rPr lang="en-US" sz="3000" b="1" spc="-225">
                <a:solidFill>
                  <a:srgbClr val="151515"/>
                </a:solidFill>
                <a:ea typeface="Verdana" panose="020B0604030504040204" pitchFamily="34" charset="0"/>
                <a:cs typeface="Arial" panose="020B0604020202020204" pitchFamily="34" charset="0"/>
              </a:rPr>
              <a:t>How Does it work?</a:t>
            </a:r>
          </a:p>
          <a:p>
            <a:pPr marL="428615" indent="-428615">
              <a:lnSpc>
                <a:spcPts val="3600"/>
              </a:lnSpc>
              <a:spcAft>
                <a:spcPts val="900"/>
              </a:spcAft>
              <a:buFont typeface="Wingdings" panose="05000000000000000000" pitchFamily="2" charset="2"/>
              <a:buChar char="§"/>
            </a:pPr>
            <a:r>
              <a:rPr lang="en-US" sz="3000" b="1" spc="-225">
                <a:solidFill>
                  <a:srgbClr val="151515"/>
                </a:solidFill>
                <a:ea typeface="Verdana" panose="020B0604030504040204" pitchFamily="34" charset="0"/>
                <a:cs typeface="Arial" panose="020B0604020202020204" pitchFamily="34" charset="0"/>
              </a:rPr>
              <a:t>Use Case</a:t>
            </a:r>
          </a:p>
          <a:p>
            <a:pPr marL="428615" indent="-428615">
              <a:lnSpc>
                <a:spcPts val="3600"/>
              </a:lnSpc>
              <a:spcAft>
                <a:spcPts val="900"/>
              </a:spcAft>
              <a:buFont typeface="Wingdings" panose="05000000000000000000" pitchFamily="2" charset="2"/>
              <a:buChar char="§"/>
            </a:pPr>
            <a:r>
              <a:rPr lang="en-US" sz="3000" b="1" spc="-225">
                <a:solidFill>
                  <a:srgbClr val="151515"/>
                </a:solidFill>
                <a:ea typeface="Verdana" panose="020B0604030504040204" pitchFamily="34" charset="0"/>
                <a:cs typeface="Arial" panose="020B0604020202020204" pitchFamily="34" charset="0"/>
              </a:rPr>
              <a:t>Proof of Concept</a:t>
            </a:r>
          </a:p>
          <a:p>
            <a:pPr marL="428615" indent="-428615">
              <a:lnSpc>
                <a:spcPts val="3600"/>
              </a:lnSpc>
              <a:spcAft>
                <a:spcPts val="900"/>
              </a:spcAft>
              <a:buFont typeface="Wingdings" panose="05000000000000000000" pitchFamily="2" charset="2"/>
              <a:buChar char="§"/>
            </a:pPr>
            <a:r>
              <a:rPr lang="en-US" sz="3000" b="1" spc="-225">
                <a:solidFill>
                  <a:srgbClr val="151515"/>
                </a:solidFill>
                <a:ea typeface="Verdana" panose="020B0604030504040204" pitchFamily="34" charset="0"/>
                <a:cs typeface="Arial" panose="020B0604020202020204" pitchFamily="34" charset="0"/>
              </a:rPr>
              <a:t>Conclusion</a:t>
            </a:r>
          </a:p>
          <a:p>
            <a:pPr marL="428615" indent="-428615">
              <a:lnSpc>
                <a:spcPts val="3600"/>
              </a:lnSpc>
              <a:spcAft>
                <a:spcPts val="900"/>
              </a:spcAft>
              <a:buFont typeface="Wingdings" panose="05000000000000000000" pitchFamily="2" charset="2"/>
              <a:buChar char="§"/>
            </a:pPr>
            <a:r>
              <a:rPr lang="en-US" sz="3000" b="1" spc="-225">
                <a:solidFill>
                  <a:srgbClr val="151515"/>
                </a:solidFill>
                <a:ea typeface="Verdana" panose="020B0604030504040204" pitchFamily="34" charset="0"/>
                <a:cs typeface="Arial" panose="020B0604020202020204" pitchFamily="34" charset="0"/>
              </a:rPr>
              <a:t>What’s Next….</a:t>
            </a:r>
          </a:p>
        </p:txBody>
      </p:sp>
      <p:sp>
        <p:nvSpPr>
          <p:cNvPr id="5" name="Title 1">
            <a:extLst>
              <a:ext uri="{FF2B5EF4-FFF2-40B4-BE49-F238E27FC236}">
                <a16:creationId xmlns:a16="http://schemas.microsoft.com/office/drawing/2014/main" id="{1F5C4DC2-B30A-4F33-BB60-EA28C7F1DF56}"/>
              </a:ext>
            </a:extLst>
          </p:cNvPr>
          <p:cNvSpPr txBox="1">
            <a:spLocks/>
          </p:cNvSpPr>
          <p:nvPr/>
        </p:nvSpPr>
        <p:spPr>
          <a:xfrm>
            <a:off x="89004" y="46758"/>
            <a:ext cx="7886700" cy="634621"/>
          </a:xfrm>
          <a:prstGeom prst="rect">
            <a:avLst/>
          </a:prstGeom>
        </p:spPr>
        <p:txBody>
          <a:bodyPr vert="horz" lIns="68580" tIns="34290" rIns="68580" bIns="34290" rtlCol="0" anchor="b">
            <a:noAutofit/>
          </a:bodyPr>
          <a:lstStyle>
            <a:lvl1pPr algn="ctr" defTabSz="914377"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a:t>Agenda  </a:t>
            </a:r>
          </a:p>
        </p:txBody>
      </p:sp>
      <p:cxnSp>
        <p:nvCxnSpPr>
          <p:cNvPr id="7" name="Straight Connector 6">
            <a:extLst>
              <a:ext uri="{FF2B5EF4-FFF2-40B4-BE49-F238E27FC236}">
                <a16:creationId xmlns:a16="http://schemas.microsoft.com/office/drawing/2014/main" id="{1C3C9C85-1243-488F-B9C0-98C5B0E49A2A}"/>
              </a:ext>
            </a:extLst>
          </p:cNvPr>
          <p:cNvCxnSpPr/>
          <p:nvPr/>
        </p:nvCxnSpPr>
        <p:spPr>
          <a:xfrm>
            <a:off x="0" y="681378"/>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197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32F09D-EB98-4F50-871B-24D71FD7F201}"/>
              </a:ext>
            </a:extLst>
          </p:cNvPr>
          <p:cNvSpPr>
            <a:spLocks noGrp="1"/>
          </p:cNvSpPr>
          <p:nvPr>
            <p:ph type="title"/>
          </p:nvPr>
        </p:nvSpPr>
        <p:spPr>
          <a:xfrm>
            <a:off x="114301" y="57150"/>
            <a:ext cx="7886700" cy="487482"/>
          </a:xfrm>
        </p:spPr>
        <p:txBody>
          <a:bodyPr>
            <a:noAutofit/>
          </a:bodyPr>
          <a:lstStyle/>
          <a:p>
            <a:r>
              <a:rPr lang="en-US" b="1"/>
              <a:t>Proof of Concept</a:t>
            </a:r>
            <a:endParaRPr lang="en-US"/>
          </a:p>
        </p:txBody>
      </p:sp>
      <p:pic>
        <p:nvPicPr>
          <p:cNvPr id="9" name="Picture 2" descr="Image result for pink slip car">
            <a:extLst>
              <a:ext uri="{FF2B5EF4-FFF2-40B4-BE49-F238E27FC236}">
                <a16:creationId xmlns:a16="http://schemas.microsoft.com/office/drawing/2014/main" id="{AAF4AE04-AC41-4755-9FE3-53D1E17E1BE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862455" y="832559"/>
            <a:ext cx="4070466" cy="26966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3CB9977-2E3B-4D2A-A821-F78BC1E5E41E}"/>
              </a:ext>
            </a:extLst>
          </p:cNvPr>
          <p:cNvCxnSpPr/>
          <p:nvPr/>
        </p:nvCxnSpPr>
        <p:spPr>
          <a:xfrm>
            <a:off x="-73572" y="624338"/>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71A309E-B8A8-4261-9E67-ECD4A15ABE0B}"/>
              </a:ext>
            </a:extLst>
          </p:cNvPr>
          <p:cNvSpPr txBox="1"/>
          <p:nvPr/>
        </p:nvSpPr>
        <p:spPr>
          <a:xfrm>
            <a:off x="114301" y="3160944"/>
            <a:ext cx="9144000" cy="1631216"/>
          </a:xfrm>
          <a:prstGeom prst="rect">
            <a:avLst/>
          </a:prstGeom>
          <a:noFill/>
        </p:spPr>
        <p:txBody>
          <a:bodyPr wrap="square" rtlCol="0">
            <a:spAutoFit/>
          </a:bodyPr>
          <a:lstStyle/>
          <a:p>
            <a:pPr>
              <a:lnSpc>
                <a:spcPts val="6000"/>
              </a:lnSpc>
            </a:pPr>
            <a:r>
              <a:rPr lang="en-US" sz="4500" b="1" spc="-225">
                <a:solidFill>
                  <a:srgbClr val="151515"/>
                </a:solidFill>
                <a:ea typeface="Verdana" panose="020B0604030504040204" pitchFamily="34" charset="0"/>
                <a:cs typeface="Arial" panose="020B0604020202020204" pitchFamily="34" charset="0"/>
              </a:rPr>
              <a:t>The Digital Pink Slip: </a:t>
            </a:r>
          </a:p>
          <a:p>
            <a:pPr>
              <a:lnSpc>
                <a:spcPts val="6000"/>
              </a:lnSpc>
            </a:pPr>
            <a:r>
              <a:rPr lang="en-US" sz="3600" b="1" spc="-225">
                <a:solidFill>
                  <a:srgbClr val="151515"/>
                </a:solidFill>
                <a:ea typeface="Verdana" panose="020B0604030504040204" pitchFamily="34" charset="0"/>
                <a:cs typeface="Arial" panose="020B0604020202020204" pitchFamily="34" charset="0"/>
              </a:rPr>
              <a:t>A Blockchain Use Case for Automobile Registration</a:t>
            </a:r>
          </a:p>
        </p:txBody>
      </p:sp>
      <p:pic>
        <p:nvPicPr>
          <p:cNvPr id="11" name="Picture 10"/>
          <p:cNvPicPr>
            <a:picLocks noChangeAspect="1"/>
          </p:cNvPicPr>
          <p:nvPr/>
        </p:nvPicPr>
        <p:blipFill>
          <a:blip r:embed="rId3"/>
          <a:stretch>
            <a:fillRect/>
          </a:stretch>
        </p:blipFill>
        <p:spPr>
          <a:xfrm>
            <a:off x="0" y="5620070"/>
            <a:ext cx="1506773" cy="1237930"/>
          </a:xfrm>
          <a:prstGeom prst="rect">
            <a:avLst/>
          </a:prstGeom>
        </p:spPr>
      </p:pic>
    </p:spTree>
    <p:extLst>
      <p:ext uri="{BB962C8B-B14F-4D97-AF65-F5344CB8AC3E}">
        <p14:creationId xmlns:p14="http://schemas.microsoft.com/office/powerpoint/2010/main" val="1953163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538716" y="25550"/>
            <a:ext cx="1402084" cy="1151920"/>
          </a:xfrm>
          <a:prstGeom prst="rect">
            <a:avLst/>
          </a:prstGeom>
        </p:spPr>
      </p:pic>
      <p:sp>
        <p:nvSpPr>
          <p:cNvPr id="7" name="Content Placeholder 2">
            <a:extLst>
              <a:ext uri="{FF2B5EF4-FFF2-40B4-BE49-F238E27FC236}">
                <a16:creationId xmlns:a16="http://schemas.microsoft.com/office/drawing/2014/main" id="{81C514C3-8B8E-40D9-B5BF-D7A49A5B7353}"/>
              </a:ext>
            </a:extLst>
          </p:cNvPr>
          <p:cNvSpPr txBox="1">
            <a:spLocks/>
          </p:cNvSpPr>
          <p:nvPr/>
        </p:nvSpPr>
        <p:spPr>
          <a:xfrm>
            <a:off x="444500" y="1554086"/>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Assets = cars</a:t>
            </a:r>
          </a:p>
          <a:p>
            <a:r>
              <a:rPr lang="en-US"/>
              <a:t>Transactions = buying and selling of cars</a:t>
            </a:r>
          </a:p>
          <a:p>
            <a:r>
              <a:rPr lang="en-US"/>
              <a:t>Participants =</a:t>
            </a:r>
          </a:p>
          <a:p>
            <a:endParaRPr lang="en-US"/>
          </a:p>
          <a:p>
            <a:pPr marL="0" indent="0">
              <a:buNone/>
            </a:pPr>
            <a:r>
              <a:rPr lang="en-US"/>
              <a:t>   		</a:t>
            </a:r>
          </a:p>
        </p:txBody>
      </p:sp>
      <p:sp>
        <p:nvSpPr>
          <p:cNvPr id="9" name="TextBox 8">
            <a:extLst>
              <a:ext uri="{FF2B5EF4-FFF2-40B4-BE49-F238E27FC236}">
                <a16:creationId xmlns:a16="http://schemas.microsoft.com/office/drawing/2014/main" id="{F71A309E-B8A8-4261-9E67-ECD4A15ABE0B}"/>
              </a:ext>
            </a:extLst>
          </p:cNvPr>
          <p:cNvSpPr txBox="1"/>
          <p:nvPr/>
        </p:nvSpPr>
        <p:spPr>
          <a:xfrm>
            <a:off x="0" y="-77130"/>
            <a:ext cx="9144000" cy="1338828"/>
          </a:xfrm>
          <a:prstGeom prst="rect">
            <a:avLst/>
          </a:prstGeom>
          <a:noFill/>
        </p:spPr>
        <p:txBody>
          <a:bodyPr wrap="square" rtlCol="0">
            <a:spAutoFit/>
          </a:bodyPr>
          <a:lstStyle/>
          <a:p>
            <a:r>
              <a:rPr lang="en-US" sz="4500" b="1" spc="-225">
                <a:solidFill>
                  <a:srgbClr val="151515"/>
                </a:solidFill>
                <a:ea typeface="Verdana" panose="020B0604030504040204" pitchFamily="34" charset="0"/>
                <a:cs typeface="Arial" panose="020B0604020202020204" pitchFamily="34" charset="0"/>
              </a:rPr>
              <a:t>The Digital Pink Slip:  </a:t>
            </a:r>
          </a:p>
          <a:p>
            <a:r>
              <a:rPr lang="en-US" sz="3600" b="1" spc="-225">
                <a:solidFill>
                  <a:srgbClr val="151515"/>
                </a:solidFill>
                <a:ea typeface="Verdana" panose="020B0604030504040204" pitchFamily="34" charset="0"/>
                <a:cs typeface="Arial" panose="020B0604020202020204" pitchFamily="34" charset="0"/>
              </a:rPr>
              <a:t>A Blockchain Use Case for Automobile Registration</a:t>
            </a:r>
          </a:p>
        </p:txBody>
      </p:sp>
      <p:cxnSp>
        <p:nvCxnSpPr>
          <p:cNvPr id="10" name="Straight Connector 9">
            <a:extLst>
              <a:ext uri="{FF2B5EF4-FFF2-40B4-BE49-F238E27FC236}">
                <a16:creationId xmlns:a16="http://schemas.microsoft.com/office/drawing/2014/main" id="{23CB9977-2E3B-4D2A-A821-F78BC1E5E41E}"/>
              </a:ext>
            </a:extLst>
          </p:cNvPr>
          <p:cNvCxnSpPr/>
          <p:nvPr/>
        </p:nvCxnSpPr>
        <p:spPr>
          <a:xfrm>
            <a:off x="0" y="1259054"/>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a:srcRect l="49748" t="17615" r="3216" b="30562"/>
          <a:stretch/>
        </p:blipFill>
        <p:spPr>
          <a:xfrm>
            <a:off x="165100" y="4255860"/>
            <a:ext cx="2762706" cy="2432126"/>
          </a:xfrm>
          <a:prstGeom prst="rect">
            <a:avLst/>
          </a:prstGeom>
        </p:spPr>
      </p:pic>
      <p:pic>
        <p:nvPicPr>
          <p:cNvPr id="2" name="Picture 1"/>
          <p:cNvPicPr>
            <a:picLocks noChangeAspect="1"/>
          </p:cNvPicPr>
          <p:nvPr/>
        </p:nvPicPr>
        <p:blipFill>
          <a:blip r:embed="rId4"/>
          <a:stretch>
            <a:fillRect/>
          </a:stretch>
        </p:blipFill>
        <p:spPr>
          <a:xfrm>
            <a:off x="3561335" y="2513654"/>
            <a:ext cx="4444427" cy="4025258"/>
          </a:xfrm>
          <a:prstGeom prst="rect">
            <a:avLst/>
          </a:prstGeom>
        </p:spPr>
      </p:pic>
    </p:spTree>
    <p:extLst>
      <p:ext uri="{BB962C8B-B14F-4D97-AF65-F5344CB8AC3E}">
        <p14:creationId xmlns:p14="http://schemas.microsoft.com/office/powerpoint/2010/main" val="935622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39412B-7473-438F-8976-AAB7030BD010}"/>
              </a:ext>
            </a:extLst>
          </p:cNvPr>
          <p:cNvSpPr txBox="1">
            <a:spLocks/>
          </p:cNvSpPr>
          <p:nvPr/>
        </p:nvSpPr>
        <p:spPr>
          <a:xfrm>
            <a:off x="114301" y="39208"/>
            <a:ext cx="7886700"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Use Case:  Block 101</a:t>
            </a:r>
          </a:p>
        </p:txBody>
      </p:sp>
      <p:cxnSp>
        <p:nvCxnSpPr>
          <p:cNvPr id="8" name="Straight Connector 7">
            <a:extLst>
              <a:ext uri="{FF2B5EF4-FFF2-40B4-BE49-F238E27FC236}">
                <a16:creationId xmlns:a16="http://schemas.microsoft.com/office/drawing/2014/main" id="{1E6C6180-D029-4E7B-B07E-CB45C567F55D}"/>
              </a:ext>
            </a:extLst>
          </p:cNvPr>
          <p:cNvCxnSpPr/>
          <p:nvPr/>
        </p:nvCxnSpPr>
        <p:spPr>
          <a:xfrm>
            <a:off x="0" y="60817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3103467" y="5469740"/>
            <a:ext cx="385763" cy="378619"/>
          </a:xfrm>
          <a:prstGeom prst="rect">
            <a:avLst/>
          </a:prstGeom>
        </p:spPr>
      </p:pic>
      <p:sp>
        <p:nvSpPr>
          <p:cNvPr id="26" name="Content Placeholder 2">
            <a:extLst>
              <a:ext uri="{FF2B5EF4-FFF2-40B4-BE49-F238E27FC236}">
                <a16:creationId xmlns:a16="http://schemas.microsoft.com/office/drawing/2014/main" id="{62256E1B-BE14-4AB4-8B20-79A5EE1AC11A}"/>
              </a:ext>
            </a:extLst>
          </p:cNvPr>
          <p:cNvSpPr txBox="1">
            <a:spLocks/>
          </p:cNvSpPr>
          <p:nvPr/>
        </p:nvSpPr>
        <p:spPr>
          <a:xfrm>
            <a:off x="4655735" y="938687"/>
            <a:ext cx="4097739" cy="2183440"/>
          </a:xfrm>
          <a:prstGeom prst="rect">
            <a:avLst/>
          </a:prstGeom>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100" b="1" err="1"/>
              <a:t>Blockchain</a:t>
            </a:r>
            <a:r>
              <a:rPr lang="en-US" sz="2100" b="1"/>
              <a:t> Transaction:  </a:t>
            </a:r>
          </a:p>
          <a:p>
            <a:pPr marL="0" indent="0">
              <a:spcAft>
                <a:spcPts val="450"/>
              </a:spcAft>
              <a:buNone/>
            </a:pPr>
            <a:r>
              <a:rPr lang="en-US" sz="2100" err="1"/>
              <a:t>Dijo’s</a:t>
            </a:r>
            <a:r>
              <a:rPr lang="en-US" sz="2100"/>
              <a:t> </a:t>
            </a:r>
            <a:r>
              <a:rPr lang="en-US" sz="2100" err="1"/>
              <a:t>Autohaus</a:t>
            </a:r>
            <a:r>
              <a:rPr lang="en-US" sz="2100"/>
              <a:t> buys a car from the OEM Manufacturer.</a:t>
            </a:r>
          </a:p>
          <a:p>
            <a:pPr marL="342900" indent="-210741">
              <a:spcAft>
                <a:spcPts val="450"/>
              </a:spcAft>
              <a:buFont typeface="Wingdings" panose="05000000000000000000" pitchFamily="2" charset="2"/>
              <a:buChar char="ü"/>
            </a:pPr>
            <a:r>
              <a:rPr lang="en-US" sz="1800"/>
              <a:t>A new block (101) is created</a:t>
            </a:r>
          </a:p>
          <a:p>
            <a:pPr marL="342900" indent="-210741">
              <a:spcAft>
                <a:spcPts val="450"/>
              </a:spcAft>
              <a:buFont typeface="Wingdings" panose="05000000000000000000" pitchFamily="2" charset="2"/>
              <a:buChar char="ü"/>
            </a:pPr>
            <a:r>
              <a:rPr lang="en-US" sz="1800"/>
              <a:t>Title changes from </a:t>
            </a:r>
            <a:r>
              <a:rPr lang="en-US" sz="1800" err="1"/>
              <a:t>Telsa</a:t>
            </a:r>
            <a:r>
              <a:rPr lang="en-US" sz="1800"/>
              <a:t> (OEM) to </a:t>
            </a:r>
            <a:r>
              <a:rPr lang="en-US" sz="1800" err="1"/>
              <a:t>Dijo</a:t>
            </a:r>
            <a:endParaRPr lang="en-US" sz="1800"/>
          </a:p>
        </p:txBody>
      </p:sp>
      <p:sp>
        <p:nvSpPr>
          <p:cNvPr id="27" name="Content Placeholder 2">
            <a:extLst>
              <a:ext uri="{FF2B5EF4-FFF2-40B4-BE49-F238E27FC236}">
                <a16:creationId xmlns:a16="http://schemas.microsoft.com/office/drawing/2014/main" id="{62256E1B-BE14-4AB4-8B20-79A5EE1AC11A}"/>
              </a:ext>
            </a:extLst>
          </p:cNvPr>
          <p:cNvSpPr txBox="1">
            <a:spLocks/>
          </p:cNvSpPr>
          <p:nvPr/>
        </p:nvSpPr>
        <p:spPr>
          <a:xfrm>
            <a:off x="3103467" y="5841993"/>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101  </a:t>
            </a:r>
          </a:p>
        </p:txBody>
      </p:sp>
      <p:sp>
        <p:nvSpPr>
          <p:cNvPr id="10" name="Line Callout 2 9"/>
          <p:cNvSpPr/>
          <p:nvPr/>
        </p:nvSpPr>
        <p:spPr>
          <a:xfrm>
            <a:off x="182213" y="5571561"/>
            <a:ext cx="1790701" cy="851204"/>
          </a:xfrm>
          <a:prstGeom prst="borderCallout2">
            <a:avLst>
              <a:gd name="adj1" fmla="val 11203"/>
              <a:gd name="adj2" fmla="val 102706"/>
              <a:gd name="adj3" fmla="val 11203"/>
              <a:gd name="adj4" fmla="val 110546"/>
              <a:gd name="adj5" fmla="val 10155"/>
              <a:gd name="adj6" fmla="val 1602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rgbClr val="FF0000"/>
                </a:solidFill>
              </a:rPr>
              <a:t>100  </a:t>
            </a:r>
          </a:p>
          <a:p>
            <a:pPr algn="ctr"/>
            <a:r>
              <a:rPr lang="en-US" sz="1350" b="1">
                <a:solidFill>
                  <a:schemeClr val="tx1"/>
                </a:solidFill>
              </a:rPr>
              <a:t>               The chain originates with the OEM manufacturer</a:t>
            </a:r>
            <a:endParaRPr lang="en-US" sz="1350"/>
          </a:p>
        </p:txBody>
      </p:sp>
      <p:sp>
        <p:nvSpPr>
          <p:cNvPr id="30" name="Rectangle 29"/>
          <p:cNvSpPr/>
          <p:nvPr/>
        </p:nvSpPr>
        <p:spPr>
          <a:xfrm>
            <a:off x="407081" y="2876334"/>
            <a:ext cx="3901494" cy="23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Content Placeholder 2">
            <a:extLst>
              <a:ext uri="{FF2B5EF4-FFF2-40B4-BE49-F238E27FC236}">
                <a16:creationId xmlns:a16="http://schemas.microsoft.com/office/drawing/2014/main" id="{55D46DA2-E933-417D-A0B0-D5CC2AF7B252}"/>
              </a:ext>
            </a:extLst>
          </p:cNvPr>
          <p:cNvSpPr txBox="1">
            <a:spLocks/>
          </p:cNvSpPr>
          <p:nvPr/>
        </p:nvSpPr>
        <p:spPr>
          <a:xfrm>
            <a:off x="430892" y="1738681"/>
            <a:ext cx="3901494" cy="3480628"/>
          </a:xfrm>
          <a:prstGeom prst="rect">
            <a:avLst/>
          </a:prstGeom>
          <a:ln w="76200">
            <a:solidFill>
              <a:schemeClr val="tx1"/>
            </a:solidFill>
          </a:ln>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100" b="1">
                <a:solidFill>
                  <a:srgbClr val="FF0000"/>
                </a:solidFill>
              </a:rPr>
              <a:t>Block 101</a:t>
            </a:r>
          </a:p>
          <a:p>
            <a:pPr marL="0" indent="0">
              <a:lnSpc>
                <a:spcPct val="120000"/>
              </a:lnSpc>
              <a:spcBef>
                <a:spcPts val="0"/>
              </a:spcBef>
              <a:buNone/>
            </a:pPr>
            <a:r>
              <a:rPr lang="en-US" sz="1500"/>
              <a:t>Previous Hash: </a:t>
            </a:r>
            <a:r>
              <a:rPr lang="en-US" sz="1050"/>
              <a:t> fec04740-d898-43ac-b45v-69b8304c917a</a:t>
            </a:r>
          </a:p>
          <a:p>
            <a:pPr marL="727472" indent="0">
              <a:lnSpc>
                <a:spcPct val="120000"/>
              </a:lnSpc>
              <a:spcBef>
                <a:spcPts val="0"/>
              </a:spcBef>
              <a:buNone/>
            </a:pPr>
            <a:r>
              <a:rPr lang="en-US" sz="1500"/>
              <a:t>Hash: </a:t>
            </a:r>
            <a:r>
              <a:rPr lang="en-US" sz="1050"/>
              <a:t>01ea7ld5-52ec-4c34-b853-1b315aa4052a</a:t>
            </a:r>
          </a:p>
          <a:p>
            <a:pPr marL="217885" indent="0">
              <a:lnSpc>
                <a:spcPct val="120000"/>
              </a:lnSpc>
              <a:spcBef>
                <a:spcPts val="0"/>
              </a:spcBef>
              <a:buNone/>
            </a:pPr>
            <a:r>
              <a:rPr lang="en-US" sz="1500"/>
              <a:t>Time stamp: </a:t>
            </a:r>
            <a:r>
              <a:rPr lang="en-US" sz="1050"/>
              <a:t>September 1, 2018 11:49am UTC</a:t>
            </a:r>
          </a:p>
        </p:txBody>
      </p:sp>
      <p:sp>
        <p:nvSpPr>
          <p:cNvPr id="32" name="TextBox 31"/>
          <p:cNvSpPr txBox="1"/>
          <p:nvPr/>
        </p:nvSpPr>
        <p:spPr>
          <a:xfrm>
            <a:off x="305770" y="2931022"/>
            <a:ext cx="2142988" cy="2423740"/>
          </a:xfrm>
          <a:prstGeom prst="rect">
            <a:avLst/>
          </a:prstGeom>
          <a:noFill/>
        </p:spPr>
        <p:txBody>
          <a:bodyPr wrap="square" rtlCol="0">
            <a:spAutoFit/>
          </a:bodyPr>
          <a:lstStyle/>
          <a:p>
            <a:pPr marL="342892" lvl="1"/>
            <a:r>
              <a:rPr lang="en-US" sz="1350"/>
              <a:t>VIN</a:t>
            </a:r>
          </a:p>
          <a:p>
            <a:pPr marL="342892" lvl="1"/>
            <a:r>
              <a:rPr lang="en-US" sz="1350"/>
              <a:t>Year	</a:t>
            </a:r>
          </a:p>
          <a:p>
            <a:pPr marL="342892" lvl="1"/>
            <a:r>
              <a:rPr lang="en-US" sz="1350"/>
              <a:t>Make  </a:t>
            </a:r>
          </a:p>
          <a:p>
            <a:pPr marL="342892" lvl="1"/>
            <a:r>
              <a:rPr lang="en-US" sz="1350"/>
              <a:t>Model  </a:t>
            </a:r>
          </a:p>
          <a:p>
            <a:pPr marL="342892" lvl="1"/>
            <a:r>
              <a:rPr lang="en-US" sz="1350"/>
              <a:t>Color</a:t>
            </a:r>
          </a:p>
          <a:p>
            <a:pPr marL="342892" lvl="1"/>
            <a:r>
              <a:rPr lang="en-US" sz="1350"/>
              <a:t>Titleholder</a:t>
            </a:r>
          </a:p>
          <a:p>
            <a:pPr marL="342892" lvl="1"/>
            <a:r>
              <a:rPr lang="en-US" sz="1350"/>
              <a:t>Insurance Coverage Registration </a:t>
            </a:r>
          </a:p>
          <a:p>
            <a:pPr marL="342892" lvl="1"/>
            <a:r>
              <a:rPr lang="en-US" sz="1350"/>
              <a:t>Status</a:t>
            </a:r>
          </a:p>
          <a:p>
            <a:pPr marL="342892" lvl="1"/>
            <a:endParaRPr lang="en-US" sz="600"/>
          </a:p>
          <a:p>
            <a:pPr marL="342892" lvl="1"/>
            <a:r>
              <a:rPr lang="en-US" sz="1350"/>
              <a:t>Smart Contract</a:t>
            </a:r>
          </a:p>
          <a:p>
            <a:endParaRPr lang="en-US" sz="1050"/>
          </a:p>
        </p:txBody>
      </p:sp>
      <p:sp>
        <p:nvSpPr>
          <p:cNvPr id="33" name="TextBox 32"/>
          <p:cNvSpPr txBox="1"/>
          <p:nvPr/>
        </p:nvSpPr>
        <p:spPr>
          <a:xfrm>
            <a:off x="1916231" y="2902383"/>
            <a:ext cx="2154015" cy="2423740"/>
          </a:xfrm>
          <a:prstGeom prst="rect">
            <a:avLst/>
          </a:prstGeom>
          <a:noFill/>
        </p:spPr>
        <p:txBody>
          <a:bodyPr wrap="square" rtlCol="0">
            <a:spAutoFit/>
          </a:bodyPr>
          <a:lstStyle/>
          <a:p>
            <a:pPr marL="342892" lvl="1"/>
            <a:r>
              <a:rPr lang="en-US" sz="1350"/>
              <a:t>1L81SJX26SA003608</a:t>
            </a:r>
          </a:p>
          <a:p>
            <a:pPr marL="342892" lvl="1"/>
            <a:r>
              <a:rPr lang="en-US" sz="1350"/>
              <a:t>2018</a:t>
            </a:r>
          </a:p>
          <a:p>
            <a:pPr marL="342892" lvl="1"/>
            <a:r>
              <a:rPr lang="en-US" sz="1350"/>
              <a:t>Tesla		  </a:t>
            </a:r>
          </a:p>
          <a:p>
            <a:pPr marL="342892" lvl="1"/>
            <a:r>
              <a:rPr lang="en-US" sz="1350"/>
              <a:t>Model X  </a:t>
            </a:r>
          </a:p>
          <a:p>
            <a:pPr marL="342892" lvl="1"/>
            <a:r>
              <a:rPr lang="en-US" sz="1350"/>
              <a:t>Blue  </a:t>
            </a:r>
          </a:p>
          <a:p>
            <a:pPr marL="342892" lvl="1"/>
            <a:r>
              <a:rPr lang="en-US" sz="1350" err="1"/>
              <a:t>Dijo’s</a:t>
            </a:r>
            <a:r>
              <a:rPr lang="en-US" sz="1350"/>
              <a:t> </a:t>
            </a:r>
            <a:r>
              <a:rPr lang="en-US" sz="1350" err="1"/>
              <a:t>Autohaus</a:t>
            </a:r>
            <a:endParaRPr lang="en-US" sz="1350"/>
          </a:p>
          <a:p>
            <a:pPr marL="342892" lvl="1"/>
            <a:r>
              <a:rPr lang="en-US" sz="1350"/>
              <a:t>[…]</a:t>
            </a:r>
          </a:p>
          <a:p>
            <a:pPr marL="342892" lvl="1"/>
            <a:r>
              <a:rPr lang="en-US" sz="1350"/>
              <a:t>[…]</a:t>
            </a:r>
          </a:p>
          <a:p>
            <a:pPr marL="342892" lvl="1"/>
            <a:r>
              <a:rPr lang="en-US" sz="1350"/>
              <a:t>Complete</a:t>
            </a:r>
          </a:p>
          <a:p>
            <a:pPr marL="342892" lvl="1"/>
            <a:r>
              <a:rPr lang="en-US" sz="600"/>
              <a:t> </a:t>
            </a:r>
          </a:p>
          <a:p>
            <a:pPr marL="342892" lvl="1"/>
            <a:r>
              <a:rPr lang="en-US" sz="1350"/>
              <a:t>[…]</a:t>
            </a:r>
          </a:p>
          <a:p>
            <a:endParaRPr lang="en-US" sz="1050"/>
          </a:p>
        </p:txBody>
      </p:sp>
      <p:cxnSp>
        <p:nvCxnSpPr>
          <p:cNvPr id="34" name="Straight Connector 33"/>
          <p:cNvCxnSpPr/>
          <p:nvPr/>
        </p:nvCxnSpPr>
        <p:spPr>
          <a:xfrm>
            <a:off x="713792" y="3122127"/>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30122" y="356037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6452" y="3766071"/>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49731" y="396540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46452" y="4158389"/>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46452" y="4378073"/>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2456" y="4588008"/>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8460" y="4787560"/>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7478" y="512228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9709" y="333601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4869754" y="3671754"/>
            <a:ext cx="3657600" cy="2743200"/>
          </a:xfrm>
          <a:prstGeom prst="rect">
            <a:avLst/>
          </a:prstGeom>
        </p:spPr>
      </p:pic>
      <p:pic>
        <p:nvPicPr>
          <p:cNvPr id="2" name="Picture 1"/>
          <p:cNvPicPr>
            <a:picLocks noChangeAspect="1"/>
          </p:cNvPicPr>
          <p:nvPr/>
        </p:nvPicPr>
        <p:blipFill>
          <a:blip r:embed="rId3"/>
          <a:stretch>
            <a:fillRect/>
          </a:stretch>
        </p:blipFill>
        <p:spPr>
          <a:xfrm>
            <a:off x="360689" y="5640307"/>
            <a:ext cx="385763" cy="378619"/>
          </a:xfrm>
          <a:prstGeom prst="rect">
            <a:avLst/>
          </a:prstGeom>
        </p:spPr>
      </p:pic>
    </p:spTree>
    <p:extLst>
      <p:ext uri="{BB962C8B-B14F-4D97-AF65-F5344CB8AC3E}">
        <p14:creationId xmlns:p14="http://schemas.microsoft.com/office/powerpoint/2010/main" val="425802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39412B-7473-438F-8976-AAB7030BD010}"/>
              </a:ext>
            </a:extLst>
          </p:cNvPr>
          <p:cNvSpPr txBox="1">
            <a:spLocks/>
          </p:cNvSpPr>
          <p:nvPr/>
        </p:nvSpPr>
        <p:spPr>
          <a:xfrm>
            <a:off x="114301" y="57150"/>
            <a:ext cx="7886700"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Use Case:  Block 102</a:t>
            </a:r>
          </a:p>
        </p:txBody>
      </p:sp>
      <p:cxnSp>
        <p:nvCxnSpPr>
          <p:cNvPr id="8" name="Straight Connector 7">
            <a:extLst>
              <a:ext uri="{FF2B5EF4-FFF2-40B4-BE49-F238E27FC236}">
                <a16:creationId xmlns:a16="http://schemas.microsoft.com/office/drawing/2014/main" id="{1E6C6180-D029-4E7B-B07E-CB45C567F55D}"/>
              </a:ext>
            </a:extLst>
          </p:cNvPr>
          <p:cNvCxnSpPr/>
          <p:nvPr/>
        </p:nvCxnSpPr>
        <p:spPr>
          <a:xfrm>
            <a:off x="0" y="636754"/>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516827" y="5689487"/>
            <a:ext cx="385763" cy="378619"/>
          </a:xfrm>
          <a:prstGeom prst="rect">
            <a:avLst/>
          </a:prstGeom>
        </p:spPr>
      </p:pic>
      <p:pic>
        <p:nvPicPr>
          <p:cNvPr id="29" name="Picture 28"/>
          <p:cNvPicPr>
            <a:picLocks noChangeAspect="1"/>
          </p:cNvPicPr>
          <p:nvPr/>
        </p:nvPicPr>
        <p:blipFill>
          <a:blip r:embed="rId3"/>
          <a:stretch>
            <a:fillRect/>
          </a:stretch>
        </p:blipFill>
        <p:spPr>
          <a:xfrm>
            <a:off x="1343271" y="5689904"/>
            <a:ext cx="385763" cy="378619"/>
          </a:xfrm>
          <a:prstGeom prst="rect">
            <a:avLst/>
          </a:prstGeom>
        </p:spPr>
      </p:pic>
      <p:sp>
        <p:nvSpPr>
          <p:cNvPr id="30" name="Content Placeholder 2">
            <a:extLst>
              <a:ext uri="{FF2B5EF4-FFF2-40B4-BE49-F238E27FC236}">
                <a16:creationId xmlns:a16="http://schemas.microsoft.com/office/drawing/2014/main" id="{62256E1B-BE14-4AB4-8B20-79A5EE1AC11A}"/>
              </a:ext>
            </a:extLst>
          </p:cNvPr>
          <p:cNvSpPr txBox="1">
            <a:spLocks/>
          </p:cNvSpPr>
          <p:nvPr/>
        </p:nvSpPr>
        <p:spPr>
          <a:xfrm>
            <a:off x="4839428" y="1032336"/>
            <a:ext cx="3871618" cy="3755223"/>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400" b="1" err="1"/>
              <a:t>Blockchain</a:t>
            </a:r>
            <a:r>
              <a:rPr lang="en-US" sz="2400" b="1"/>
              <a:t> Transaction:  </a:t>
            </a:r>
          </a:p>
          <a:p>
            <a:pPr marL="0" indent="0">
              <a:spcAft>
                <a:spcPts val="450"/>
              </a:spcAft>
              <a:buNone/>
            </a:pPr>
            <a:r>
              <a:rPr lang="en-US" sz="2400" err="1"/>
              <a:t>Dijo’s</a:t>
            </a:r>
            <a:r>
              <a:rPr lang="en-US" sz="2400"/>
              <a:t> </a:t>
            </a:r>
            <a:r>
              <a:rPr lang="en-US" sz="2400" err="1"/>
              <a:t>Autohaus</a:t>
            </a:r>
            <a:r>
              <a:rPr lang="en-US" sz="2400"/>
              <a:t> sells the car to Cory Campbell.</a:t>
            </a:r>
          </a:p>
          <a:p>
            <a:pPr marL="342900" indent="-210741">
              <a:spcAft>
                <a:spcPts val="450"/>
              </a:spcAft>
              <a:buFont typeface="Wingdings" panose="05000000000000000000" pitchFamily="2" charset="2"/>
              <a:buChar char="ü"/>
            </a:pPr>
            <a:r>
              <a:rPr lang="en-US" sz="2200"/>
              <a:t>A new block (102) is created</a:t>
            </a:r>
          </a:p>
          <a:p>
            <a:pPr marL="342900" indent="-210741">
              <a:spcAft>
                <a:spcPts val="450"/>
              </a:spcAft>
              <a:buFont typeface="Wingdings" panose="05000000000000000000" pitchFamily="2" charset="2"/>
              <a:buChar char="ü"/>
            </a:pPr>
            <a:r>
              <a:rPr lang="en-US" sz="2200"/>
              <a:t>Title changes from </a:t>
            </a:r>
            <a:r>
              <a:rPr lang="en-US" sz="2200" err="1"/>
              <a:t>Dijo’s</a:t>
            </a:r>
            <a:r>
              <a:rPr lang="en-US" sz="2200"/>
              <a:t> </a:t>
            </a:r>
            <a:r>
              <a:rPr lang="en-US" sz="2200" err="1"/>
              <a:t>Autohaus</a:t>
            </a:r>
            <a:r>
              <a:rPr lang="en-US" sz="2200"/>
              <a:t> to Cory</a:t>
            </a:r>
          </a:p>
        </p:txBody>
      </p:sp>
      <p:sp>
        <p:nvSpPr>
          <p:cNvPr id="31" name="Content Placeholder 2">
            <a:extLst>
              <a:ext uri="{FF2B5EF4-FFF2-40B4-BE49-F238E27FC236}">
                <a16:creationId xmlns:a16="http://schemas.microsoft.com/office/drawing/2014/main" id="{62256E1B-BE14-4AB4-8B20-79A5EE1AC11A}"/>
              </a:ext>
            </a:extLst>
          </p:cNvPr>
          <p:cNvSpPr txBox="1">
            <a:spLocks/>
          </p:cNvSpPr>
          <p:nvPr/>
        </p:nvSpPr>
        <p:spPr>
          <a:xfrm>
            <a:off x="1343271" y="6062157"/>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101  </a:t>
            </a:r>
          </a:p>
        </p:txBody>
      </p:sp>
      <p:sp>
        <p:nvSpPr>
          <p:cNvPr id="32" name="Content Placeholder 2">
            <a:extLst>
              <a:ext uri="{FF2B5EF4-FFF2-40B4-BE49-F238E27FC236}">
                <a16:creationId xmlns:a16="http://schemas.microsoft.com/office/drawing/2014/main" id="{62256E1B-BE14-4AB4-8B20-79A5EE1AC11A}"/>
              </a:ext>
            </a:extLst>
          </p:cNvPr>
          <p:cNvSpPr txBox="1">
            <a:spLocks/>
          </p:cNvSpPr>
          <p:nvPr/>
        </p:nvSpPr>
        <p:spPr>
          <a:xfrm>
            <a:off x="472156" y="6037801"/>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100  </a:t>
            </a:r>
          </a:p>
        </p:txBody>
      </p:sp>
      <p:cxnSp>
        <p:nvCxnSpPr>
          <p:cNvPr id="6" name="Straight Connector 5"/>
          <p:cNvCxnSpPr>
            <a:stCxn id="28" idx="3"/>
            <a:endCxn id="29" idx="1"/>
          </p:cNvCxnSpPr>
          <p:nvPr/>
        </p:nvCxnSpPr>
        <p:spPr>
          <a:xfrm>
            <a:off x="902590" y="5878796"/>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2178538" y="5698697"/>
            <a:ext cx="385763" cy="378619"/>
          </a:xfrm>
          <a:prstGeom prst="rect">
            <a:avLst/>
          </a:prstGeom>
        </p:spPr>
      </p:pic>
      <p:sp>
        <p:nvSpPr>
          <p:cNvPr id="34" name="Content Placeholder 2">
            <a:extLst>
              <a:ext uri="{FF2B5EF4-FFF2-40B4-BE49-F238E27FC236}">
                <a16:creationId xmlns:a16="http://schemas.microsoft.com/office/drawing/2014/main" id="{62256E1B-BE14-4AB4-8B20-79A5EE1AC11A}"/>
              </a:ext>
            </a:extLst>
          </p:cNvPr>
          <p:cNvSpPr txBox="1">
            <a:spLocks/>
          </p:cNvSpPr>
          <p:nvPr/>
        </p:nvSpPr>
        <p:spPr>
          <a:xfrm>
            <a:off x="2178538" y="6070950"/>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102  </a:t>
            </a:r>
          </a:p>
        </p:txBody>
      </p:sp>
      <p:cxnSp>
        <p:nvCxnSpPr>
          <p:cNvPr id="35" name="Straight Connector 34"/>
          <p:cNvCxnSpPr/>
          <p:nvPr/>
        </p:nvCxnSpPr>
        <p:spPr>
          <a:xfrm>
            <a:off x="1720274" y="5878797"/>
            <a:ext cx="440681" cy="417"/>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07081" y="2876334"/>
            <a:ext cx="3901494" cy="23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Content Placeholder 2">
            <a:extLst>
              <a:ext uri="{FF2B5EF4-FFF2-40B4-BE49-F238E27FC236}">
                <a16:creationId xmlns:a16="http://schemas.microsoft.com/office/drawing/2014/main" id="{55D46DA2-E933-417D-A0B0-D5CC2AF7B252}"/>
              </a:ext>
            </a:extLst>
          </p:cNvPr>
          <p:cNvSpPr txBox="1">
            <a:spLocks/>
          </p:cNvSpPr>
          <p:nvPr/>
        </p:nvSpPr>
        <p:spPr>
          <a:xfrm>
            <a:off x="430892" y="1738681"/>
            <a:ext cx="3901494" cy="3480628"/>
          </a:xfrm>
          <a:prstGeom prst="rect">
            <a:avLst/>
          </a:prstGeom>
          <a:ln w="76200">
            <a:solidFill>
              <a:schemeClr val="tx1"/>
            </a:solidFill>
          </a:ln>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100" b="1">
                <a:solidFill>
                  <a:srgbClr val="FF0000"/>
                </a:solidFill>
              </a:rPr>
              <a:t>Block 102</a:t>
            </a:r>
          </a:p>
          <a:p>
            <a:pPr marL="0" indent="0">
              <a:lnSpc>
                <a:spcPct val="120000"/>
              </a:lnSpc>
              <a:spcBef>
                <a:spcPts val="0"/>
              </a:spcBef>
              <a:buNone/>
            </a:pPr>
            <a:r>
              <a:rPr lang="en-US" sz="1500"/>
              <a:t>Previous Hash: </a:t>
            </a:r>
            <a:r>
              <a:rPr lang="en-US" sz="1050"/>
              <a:t> 01ea7ld5-52ec-4c34-b853-1b315aa4052a</a:t>
            </a:r>
          </a:p>
          <a:p>
            <a:pPr marL="727472" indent="0">
              <a:lnSpc>
                <a:spcPct val="120000"/>
              </a:lnSpc>
              <a:spcBef>
                <a:spcPts val="0"/>
              </a:spcBef>
              <a:buNone/>
            </a:pPr>
            <a:r>
              <a:rPr lang="en-US" sz="1500"/>
              <a:t>Hash: </a:t>
            </a:r>
            <a:r>
              <a:rPr lang="en-US" sz="1050"/>
              <a:t>jKla781d-4358-cjao5848a3-89jlxlejb8s0ak</a:t>
            </a:r>
          </a:p>
          <a:p>
            <a:pPr marL="217885" indent="0">
              <a:lnSpc>
                <a:spcPct val="120000"/>
              </a:lnSpc>
              <a:spcBef>
                <a:spcPts val="0"/>
              </a:spcBef>
              <a:buNone/>
            </a:pPr>
            <a:r>
              <a:rPr lang="en-US" sz="1500"/>
              <a:t>Time stamp: </a:t>
            </a:r>
            <a:r>
              <a:rPr lang="en-US" sz="1050"/>
              <a:t>September 2, 2018 7:32 pm UTC</a:t>
            </a:r>
          </a:p>
        </p:txBody>
      </p:sp>
      <p:sp>
        <p:nvSpPr>
          <p:cNvPr id="36" name="TextBox 35"/>
          <p:cNvSpPr txBox="1"/>
          <p:nvPr/>
        </p:nvSpPr>
        <p:spPr>
          <a:xfrm>
            <a:off x="305770" y="2931022"/>
            <a:ext cx="2142988" cy="2423740"/>
          </a:xfrm>
          <a:prstGeom prst="rect">
            <a:avLst/>
          </a:prstGeom>
          <a:noFill/>
        </p:spPr>
        <p:txBody>
          <a:bodyPr wrap="square" rtlCol="0">
            <a:spAutoFit/>
          </a:bodyPr>
          <a:lstStyle/>
          <a:p>
            <a:pPr marL="342892" lvl="1"/>
            <a:r>
              <a:rPr lang="en-US" sz="1350"/>
              <a:t>VIN</a:t>
            </a:r>
          </a:p>
          <a:p>
            <a:pPr marL="342892" lvl="1"/>
            <a:r>
              <a:rPr lang="en-US" sz="1350"/>
              <a:t>Year	</a:t>
            </a:r>
          </a:p>
          <a:p>
            <a:pPr marL="342892" lvl="1"/>
            <a:r>
              <a:rPr lang="en-US" sz="1350"/>
              <a:t>Make  </a:t>
            </a:r>
          </a:p>
          <a:p>
            <a:pPr marL="342892" lvl="1"/>
            <a:r>
              <a:rPr lang="en-US" sz="1350"/>
              <a:t>Model  </a:t>
            </a:r>
          </a:p>
          <a:p>
            <a:pPr marL="342892" lvl="1"/>
            <a:r>
              <a:rPr lang="en-US" sz="1350"/>
              <a:t>Color</a:t>
            </a:r>
          </a:p>
          <a:p>
            <a:pPr marL="342892" lvl="1"/>
            <a:r>
              <a:rPr lang="en-US" sz="1350"/>
              <a:t>Titleholder</a:t>
            </a:r>
          </a:p>
          <a:p>
            <a:pPr marL="342892" lvl="1"/>
            <a:r>
              <a:rPr lang="en-US" sz="1350"/>
              <a:t>Insurance Coverage Registration </a:t>
            </a:r>
          </a:p>
          <a:p>
            <a:pPr marL="342892" lvl="1"/>
            <a:r>
              <a:rPr lang="en-US" sz="1350"/>
              <a:t>Status</a:t>
            </a:r>
          </a:p>
          <a:p>
            <a:pPr marL="342892" lvl="1"/>
            <a:endParaRPr lang="en-US" sz="600"/>
          </a:p>
          <a:p>
            <a:pPr marL="342892" lvl="1"/>
            <a:r>
              <a:rPr lang="en-US" sz="1350"/>
              <a:t>Smart Contract</a:t>
            </a:r>
          </a:p>
          <a:p>
            <a:endParaRPr lang="en-US" sz="1050"/>
          </a:p>
        </p:txBody>
      </p:sp>
      <p:sp>
        <p:nvSpPr>
          <p:cNvPr id="37" name="TextBox 36"/>
          <p:cNvSpPr txBox="1"/>
          <p:nvPr/>
        </p:nvSpPr>
        <p:spPr>
          <a:xfrm>
            <a:off x="1916231" y="2921433"/>
            <a:ext cx="2154015" cy="2423740"/>
          </a:xfrm>
          <a:prstGeom prst="rect">
            <a:avLst/>
          </a:prstGeom>
          <a:noFill/>
        </p:spPr>
        <p:txBody>
          <a:bodyPr wrap="square" rtlCol="0">
            <a:spAutoFit/>
          </a:bodyPr>
          <a:lstStyle/>
          <a:p>
            <a:pPr marL="342892" lvl="1"/>
            <a:r>
              <a:rPr lang="en-US" sz="1350"/>
              <a:t>1L81SJX26SA003608</a:t>
            </a:r>
          </a:p>
          <a:p>
            <a:pPr marL="342892" lvl="1"/>
            <a:r>
              <a:rPr lang="en-US" sz="1350"/>
              <a:t>2018</a:t>
            </a:r>
          </a:p>
          <a:p>
            <a:pPr marL="342892" lvl="1"/>
            <a:r>
              <a:rPr lang="en-US" sz="1350"/>
              <a:t>Tesla		  </a:t>
            </a:r>
          </a:p>
          <a:p>
            <a:pPr marL="342892" lvl="1"/>
            <a:r>
              <a:rPr lang="en-US" sz="1350"/>
              <a:t>Model X  </a:t>
            </a:r>
          </a:p>
          <a:p>
            <a:pPr marL="342892" lvl="1"/>
            <a:r>
              <a:rPr lang="en-US" sz="1350"/>
              <a:t>Blue  </a:t>
            </a:r>
          </a:p>
          <a:p>
            <a:pPr marL="342892" lvl="1"/>
            <a:r>
              <a:rPr lang="en-US" sz="1350"/>
              <a:t>Cory Campbell</a:t>
            </a:r>
          </a:p>
          <a:p>
            <a:pPr marL="342892" lvl="1"/>
            <a:r>
              <a:rPr lang="en-US" sz="1350"/>
              <a:t>[…]</a:t>
            </a:r>
          </a:p>
          <a:p>
            <a:pPr marL="342892" lvl="1"/>
            <a:r>
              <a:rPr lang="en-US" sz="1350"/>
              <a:t>[…]</a:t>
            </a:r>
          </a:p>
          <a:p>
            <a:pPr marL="342892" lvl="1"/>
            <a:r>
              <a:rPr lang="en-US" sz="1350"/>
              <a:t>Complete</a:t>
            </a:r>
          </a:p>
          <a:p>
            <a:pPr marL="342892" lvl="1"/>
            <a:r>
              <a:rPr lang="en-US" sz="600"/>
              <a:t> </a:t>
            </a:r>
          </a:p>
          <a:p>
            <a:pPr marL="342892" lvl="1"/>
            <a:r>
              <a:rPr lang="en-US" sz="1350"/>
              <a:t>[…]</a:t>
            </a:r>
          </a:p>
          <a:p>
            <a:endParaRPr lang="en-US" sz="1050"/>
          </a:p>
        </p:txBody>
      </p:sp>
      <p:cxnSp>
        <p:nvCxnSpPr>
          <p:cNvPr id="38" name="Straight Connector 37"/>
          <p:cNvCxnSpPr/>
          <p:nvPr/>
        </p:nvCxnSpPr>
        <p:spPr>
          <a:xfrm>
            <a:off x="713792" y="3122127"/>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30122" y="356037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46452" y="3766071"/>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49731" y="396540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46452" y="4158389"/>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6452" y="4378073"/>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2456" y="4588008"/>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18460" y="4787560"/>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87478" y="512228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9709" y="333601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rotWithShape="1">
          <a:blip r:embed="rId4"/>
          <a:srcRect l="65953" t="70612"/>
          <a:stretch/>
        </p:blipFill>
        <p:spPr>
          <a:xfrm>
            <a:off x="7372589" y="5620070"/>
            <a:ext cx="1764684" cy="1217076"/>
          </a:xfrm>
          <a:prstGeom prst="rect">
            <a:avLst/>
          </a:prstGeom>
        </p:spPr>
      </p:pic>
    </p:spTree>
    <p:extLst>
      <p:ext uri="{BB962C8B-B14F-4D97-AF65-F5344CB8AC3E}">
        <p14:creationId xmlns:p14="http://schemas.microsoft.com/office/powerpoint/2010/main" val="287154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39412B-7473-438F-8976-AAB7030BD010}"/>
              </a:ext>
            </a:extLst>
          </p:cNvPr>
          <p:cNvSpPr txBox="1">
            <a:spLocks/>
          </p:cNvSpPr>
          <p:nvPr/>
        </p:nvSpPr>
        <p:spPr>
          <a:xfrm>
            <a:off x="114301" y="66675"/>
            <a:ext cx="7886700"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Use Case:  Block 103</a:t>
            </a:r>
          </a:p>
        </p:txBody>
      </p:sp>
      <p:cxnSp>
        <p:nvCxnSpPr>
          <p:cNvPr id="8" name="Straight Connector 7">
            <a:extLst>
              <a:ext uri="{FF2B5EF4-FFF2-40B4-BE49-F238E27FC236}">
                <a16:creationId xmlns:a16="http://schemas.microsoft.com/office/drawing/2014/main" id="{1E6C6180-D029-4E7B-B07E-CB45C567F55D}"/>
              </a:ext>
            </a:extLst>
          </p:cNvPr>
          <p:cNvCxnSpPr/>
          <p:nvPr/>
        </p:nvCxnSpPr>
        <p:spPr>
          <a:xfrm>
            <a:off x="0" y="64627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475563" y="5662626"/>
            <a:ext cx="385763" cy="378619"/>
          </a:xfrm>
          <a:prstGeom prst="rect">
            <a:avLst/>
          </a:prstGeom>
        </p:spPr>
      </p:pic>
      <p:pic>
        <p:nvPicPr>
          <p:cNvPr id="29" name="Picture 28"/>
          <p:cNvPicPr>
            <a:picLocks noChangeAspect="1"/>
          </p:cNvPicPr>
          <p:nvPr/>
        </p:nvPicPr>
        <p:blipFill>
          <a:blip r:embed="rId3"/>
          <a:stretch>
            <a:fillRect/>
          </a:stretch>
        </p:blipFill>
        <p:spPr>
          <a:xfrm>
            <a:off x="1302007" y="5663043"/>
            <a:ext cx="385763" cy="378619"/>
          </a:xfrm>
          <a:prstGeom prst="rect">
            <a:avLst/>
          </a:prstGeom>
        </p:spPr>
      </p:pic>
      <p:sp>
        <p:nvSpPr>
          <p:cNvPr id="30" name="Content Placeholder 2">
            <a:extLst>
              <a:ext uri="{FF2B5EF4-FFF2-40B4-BE49-F238E27FC236}">
                <a16:creationId xmlns:a16="http://schemas.microsoft.com/office/drawing/2014/main" id="{62256E1B-BE14-4AB4-8B20-79A5EE1AC11A}"/>
              </a:ext>
            </a:extLst>
          </p:cNvPr>
          <p:cNvSpPr txBox="1">
            <a:spLocks/>
          </p:cNvSpPr>
          <p:nvPr/>
        </p:nvSpPr>
        <p:spPr>
          <a:xfrm>
            <a:off x="5037015" y="1084666"/>
            <a:ext cx="4100257" cy="2325475"/>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400" b="1" err="1"/>
              <a:t>Blockchain</a:t>
            </a:r>
            <a:r>
              <a:rPr lang="en-US" sz="2400" b="1"/>
              <a:t> Transaction:  </a:t>
            </a:r>
          </a:p>
          <a:p>
            <a:pPr marL="0" indent="0">
              <a:spcAft>
                <a:spcPts val="450"/>
              </a:spcAft>
              <a:buNone/>
            </a:pPr>
            <a:r>
              <a:rPr lang="en-US" sz="2400"/>
              <a:t>Cory sells the car to Kim.</a:t>
            </a:r>
          </a:p>
          <a:p>
            <a:pPr marL="342900" indent="-210741">
              <a:spcAft>
                <a:spcPts val="450"/>
              </a:spcAft>
              <a:buFont typeface="Wingdings" panose="05000000000000000000" pitchFamily="2" charset="2"/>
              <a:buChar char="ü"/>
            </a:pPr>
            <a:r>
              <a:rPr lang="en-US" sz="2200"/>
              <a:t>A new block (103) is created</a:t>
            </a:r>
          </a:p>
          <a:p>
            <a:pPr marL="342900" indent="-210741">
              <a:spcAft>
                <a:spcPts val="450"/>
              </a:spcAft>
              <a:buFont typeface="Wingdings" panose="05000000000000000000" pitchFamily="2" charset="2"/>
              <a:buChar char="ü"/>
            </a:pPr>
            <a:r>
              <a:rPr lang="en-US" sz="2200"/>
              <a:t>Title changes from Cory to Kim</a:t>
            </a:r>
          </a:p>
        </p:txBody>
      </p:sp>
      <p:sp>
        <p:nvSpPr>
          <p:cNvPr id="31" name="Content Placeholder 2">
            <a:extLst>
              <a:ext uri="{FF2B5EF4-FFF2-40B4-BE49-F238E27FC236}">
                <a16:creationId xmlns:a16="http://schemas.microsoft.com/office/drawing/2014/main" id="{62256E1B-BE14-4AB4-8B20-79A5EE1AC11A}"/>
              </a:ext>
            </a:extLst>
          </p:cNvPr>
          <p:cNvSpPr txBox="1">
            <a:spLocks/>
          </p:cNvSpPr>
          <p:nvPr/>
        </p:nvSpPr>
        <p:spPr>
          <a:xfrm>
            <a:off x="1302007" y="6035296"/>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101  </a:t>
            </a:r>
          </a:p>
        </p:txBody>
      </p:sp>
      <p:sp>
        <p:nvSpPr>
          <p:cNvPr id="32" name="Content Placeholder 2">
            <a:extLst>
              <a:ext uri="{FF2B5EF4-FFF2-40B4-BE49-F238E27FC236}">
                <a16:creationId xmlns:a16="http://schemas.microsoft.com/office/drawing/2014/main" id="{62256E1B-BE14-4AB4-8B20-79A5EE1AC11A}"/>
              </a:ext>
            </a:extLst>
          </p:cNvPr>
          <p:cNvSpPr txBox="1">
            <a:spLocks/>
          </p:cNvSpPr>
          <p:nvPr/>
        </p:nvSpPr>
        <p:spPr>
          <a:xfrm>
            <a:off x="430892" y="6010940"/>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100  </a:t>
            </a:r>
          </a:p>
        </p:txBody>
      </p:sp>
      <p:cxnSp>
        <p:nvCxnSpPr>
          <p:cNvPr id="6" name="Straight Connector 5"/>
          <p:cNvCxnSpPr>
            <a:stCxn id="28" idx="3"/>
            <a:endCxn id="29" idx="1"/>
          </p:cNvCxnSpPr>
          <p:nvPr/>
        </p:nvCxnSpPr>
        <p:spPr>
          <a:xfrm>
            <a:off x="861326" y="5851935"/>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2137274" y="5671836"/>
            <a:ext cx="385763" cy="378619"/>
          </a:xfrm>
          <a:prstGeom prst="rect">
            <a:avLst/>
          </a:prstGeom>
        </p:spPr>
      </p:pic>
      <p:sp>
        <p:nvSpPr>
          <p:cNvPr id="34" name="Content Placeholder 2">
            <a:extLst>
              <a:ext uri="{FF2B5EF4-FFF2-40B4-BE49-F238E27FC236}">
                <a16:creationId xmlns:a16="http://schemas.microsoft.com/office/drawing/2014/main" id="{62256E1B-BE14-4AB4-8B20-79A5EE1AC11A}"/>
              </a:ext>
            </a:extLst>
          </p:cNvPr>
          <p:cNvSpPr txBox="1">
            <a:spLocks/>
          </p:cNvSpPr>
          <p:nvPr/>
        </p:nvSpPr>
        <p:spPr>
          <a:xfrm>
            <a:off x="2137274" y="6044089"/>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102  </a:t>
            </a:r>
          </a:p>
        </p:txBody>
      </p:sp>
      <p:cxnSp>
        <p:nvCxnSpPr>
          <p:cNvPr id="35" name="Straight Connector 34"/>
          <p:cNvCxnSpPr/>
          <p:nvPr/>
        </p:nvCxnSpPr>
        <p:spPr>
          <a:xfrm>
            <a:off x="1679010" y="5851936"/>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a:stretch>
            <a:fillRect/>
          </a:stretch>
        </p:blipFill>
        <p:spPr>
          <a:xfrm>
            <a:off x="2981334" y="5663044"/>
            <a:ext cx="385763" cy="378619"/>
          </a:xfrm>
          <a:prstGeom prst="rect">
            <a:avLst/>
          </a:prstGeom>
        </p:spPr>
      </p:pic>
      <p:sp>
        <p:nvSpPr>
          <p:cNvPr id="27" name="Content Placeholder 2">
            <a:extLst>
              <a:ext uri="{FF2B5EF4-FFF2-40B4-BE49-F238E27FC236}">
                <a16:creationId xmlns:a16="http://schemas.microsoft.com/office/drawing/2014/main" id="{62256E1B-BE14-4AB4-8B20-79A5EE1AC11A}"/>
              </a:ext>
            </a:extLst>
          </p:cNvPr>
          <p:cNvSpPr txBox="1">
            <a:spLocks/>
          </p:cNvSpPr>
          <p:nvPr/>
        </p:nvSpPr>
        <p:spPr>
          <a:xfrm>
            <a:off x="2981334" y="6035297"/>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103  </a:t>
            </a:r>
          </a:p>
        </p:txBody>
      </p:sp>
      <p:cxnSp>
        <p:nvCxnSpPr>
          <p:cNvPr id="36" name="Straight Connector 35"/>
          <p:cNvCxnSpPr/>
          <p:nvPr/>
        </p:nvCxnSpPr>
        <p:spPr>
          <a:xfrm>
            <a:off x="2523070" y="5843145"/>
            <a:ext cx="440681" cy="417"/>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07081" y="2876334"/>
            <a:ext cx="3901494" cy="23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p:cNvSpPr/>
          <p:nvPr/>
        </p:nvSpPr>
        <p:spPr>
          <a:xfrm>
            <a:off x="407081" y="2876334"/>
            <a:ext cx="3901494" cy="23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extBox 51"/>
          <p:cNvSpPr txBox="1"/>
          <p:nvPr/>
        </p:nvSpPr>
        <p:spPr>
          <a:xfrm>
            <a:off x="305770" y="2931022"/>
            <a:ext cx="2142988" cy="2423740"/>
          </a:xfrm>
          <a:prstGeom prst="rect">
            <a:avLst/>
          </a:prstGeom>
          <a:noFill/>
        </p:spPr>
        <p:txBody>
          <a:bodyPr wrap="square" rtlCol="0">
            <a:spAutoFit/>
          </a:bodyPr>
          <a:lstStyle/>
          <a:p>
            <a:pPr marL="342892" lvl="1"/>
            <a:r>
              <a:rPr lang="en-US" sz="1350"/>
              <a:t>VIN</a:t>
            </a:r>
          </a:p>
          <a:p>
            <a:pPr marL="342892" lvl="1"/>
            <a:r>
              <a:rPr lang="en-US" sz="1350"/>
              <a:t>Year	</a:t>
            </a:r>
          </a:p>
          <a:p>
            <a:pPr marL="342892" lvl="1"/>
            <a:r>
              <a:rPr lang="en-US" sz="1350"/>
              <a:t>Make  </a:t>
            </a:r>
          </a:p>
          <a:p>
            <a:pPr marL="342892" lvl="1"/>
            <a:r>
              <a:rPr lang="en-US" sz="1350"/>
              <a:t>Model  </a:t>
            </a:r>
          </a:p>
          <a:p>
            <a:pPr marL="342892" lvl="1"/>
            <a:r>
              <a:rPr lang="en-US" sz="1350"/>
              <a:t>Color</a:t>
            </a:r>
          </a:p>
          <a:p>
            <a:pPr marL="342892" lvl="1"/>
            <a:r>
              <a:rPr lang="en-US" sz="1350"/>
              <a:t>Titleholder</a:t>
            </a:r>
          </a:p>
          <a:p>
            <a:pPr marL="342892" lvl="1"/>
            <a:r>
              <a:rPr lang="en-US" sz="1350"/>
              <a:t>Insurance Coverage Registration </a:t>
            </a:r>
          </a:p>
          <a:p>
            <a:pPr marL="342892" lvl="1"/>
            <a:r>
              <a:rPr lang="en-US" sz="1350"/>
              <a:t>Status</a:t>
            </a:r>
          </a:p>
          <a:p>
            <a:pPr marL="342892" lvl="1"/>
            <a:endParaRPr lang="en-US" sz="600"/>
          </a:p>
          <a:p>
            <a:pPr marL="342892" lvl="1"/>
            <a:r>
              <a:rPr lang="en-US" sz="1350"/>
              <a:t>Smart Contract</a:t>
            </a:r>
          </a:p>
          <a:p>
            <a:endParaRPr lang="en-US" sz="1050"/>
          </a:p>
        </p:txBody>
      </p:sp>
      <p:sp>
        <p:nvSpPr>
          <p:cNvPr id="53" name="TextBox 52"/>
          <p:cNvSpPr txBox="1"/>
          <p:nvPr/>
        </p:nvSpPr>
        <p:spPr>
          <a:xfrm>
            <a:off x="1916231" y="2921433"/>
            <a:ext cx="2154015" cy="2423740"/>
          </a:xfrm>
          <a:prstGeom prst="rect">
            <a:avLst/>
          </a:prstGeom>
          <a:noFill/>
        </p:spPr>
        <p:txBody>
          <a:bodyPr wrap="square" rtlCol="0">
            <a:spAutoFit/>
          </a:bodyPr>
          <a:lstStyle/>
          <a:p>
            <a:pPr marL="342892" lvl="1"/>
            <a:r>
              <a:rPr lang="en-US" sz="1350"/>
              <a:t>1L81SJX26SA003608</a:t>
            </a:r>
          </a:p>
          <a:p>
            <a:pPr marL="342892" lvl="1"/>
            <a:r>
              <a:rPr lang="en-US" sz="1350"/>
              <a:t>2018</a:t>
            </a:r>
          </a:p>
          <a:p>
            <a:pPr marL="342892" lvl="1"/>
            <a:r>
              <a:rPr lang="en-US" sz="1350"/>
              <a:t>Tesla		  </a:t>
            </a:r>
          </a:p>
          <a:p>
            <a:pPr marL="342892" lvl="1"/>
            <a:r>
              <a:rPr lang="en-US" sz="1350"/>
              <a:t>Model X  </a:t>
            </a:r>
          </a:p>
          <a:p>
            <a:pPr marL="342892" lvl="1"/>
            <a:r>
              <a:rPr lang="en-US" sz="1350"/>
              <a:t>Blue  </a:t>
            </a:r>
          </a:p>
          <a:p>
            <a:pPr marL="342892" lvl="1"/>
            <a:r>
              <a:rPr lang="en-US" sz="1350"/>
              <a:t>Kim Herb</a:t>
            </a:r>
          </a:p>
          <a:p>
            <a:pPr marL="342892" lvl="1"/>
            <a:r>
              <a:rPr lang="en-US" sz="1350"/>
              <a:t>[…]</a:t>
            </a:r>
          </a:p>
          <a:p>
            <a:pPr marL="342892" lvl="1"/>
            <a:r>
              <a:rPr lang="en-US" sz="1350"/>
              <a:t>[…]</a:t>
            </a:r>
          </a:p>
          <a:p>
            <a:pPr marL="342892" lvl="1"/>
            <a:r>
              <a:rPr lang="en-US" sz="1350"/>
              <a:t>Complete</a:t>
            </a:r>
          </a:p>
          <a:p>
            <a:pPr marL="342892" lvl="1"/>
            <a:r>
              <a:rPr lang="en-US" sz="600"/>
              <a:t> </a:t>
            </a:r>
          </a:p>
          <a:p>
            <a:pPr marL="342892" lvl="1"/>
            <a:r>
              <a:rPr lang="en-US" sz="1350"/>
              <a:t>[…]</a:t>
            </a:r>
          </a:p>
          <a:p>
            <a:endParaRPr lang="en-US" sz="1050"/>
          </a:p>
        </p:txBody>
      </p:sp>
      <p:cxnSp>
        <p:nvCxnSpPr>
          <p:cNvPr id="54" name="Straight Connector 53"/>
          <p:cNvCxnSpPr/>
          <p:nvPr/>
        </p:nvCxnSpPr>
        <p:spPr>
          <a:xfrm>
            <a:off x="713792" y="3122127"/>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30122" y="356037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46452" y="3766071"/>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49731" y="396540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46452" y="4158389"/>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46452" y="4378073"/>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32456" y="4588008"/>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18460" y="4787560"/>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87478" y="512228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9709" y="333601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Content Placeholder 2">
            <a:extLst>
              <a:ext uri="{FF2B5EF4-FFF2-40B4-BE49-F238E27FC236}">
                <a16:creationId xmlns:a16="http://schemas.microsoft.com/office/drawing/2014/main" id="{55D46DA2-E933-417D-A0B0-D5CC2AF7B252}"/>
              </a:ext>
            </a:extLst>
          </p:cNvPr>
          <p:cNvSpPr txBox="1">
            <a:spLocks/>
          </p:cNvSpPr>
          <p:nvPr/>
        </p:nvSpPr>
        <p:spPr>
          <a:xfrm>
            <a:off x="430892" y="1738681"/>
            <a:ext cx="3901494" cy="3480628"/>
          </a:xfrm>
          <a:prstGeom prst="rect">
            <a:avLst/>
          </a:prstGeom>
          <a:ln w="76200">
            <a:solidFill>
              <a:schemeClr val="tx1"/>
            </a:solidFill>
          </a:ln>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100" b="1">
                <a:solidFill>
                  <a:srgbClr val="FF0000"/>
                </a:solidFill>
              </a:rPr>
              <a:t>Block 103</a:t>
            </a:r>
          </a:p>
          <a:p>
            <a:pPr marL="41672" indent="0">
              <a:lnSpc>
                <a:spcPct val="120000"/>
              </a:lnSpc>
              <a:spcBef>
                <a:spcPts val="0"/>
              </a:spcBef>
              <a:buNone/>
            </a:pPr>
            <a:r>
              <a:rPr lang="en-US" sz="1500"/>
              <a:t>Previous Hash: </a:t>
            </a:r>
            <a:r>
              <a:rPr lang="en-US" sz="1050"/>
              <a:t> jKla781d-4358-cjao5848a3-89jlxlejb8s0ak</a:t>
            </a:r>
          </a:p>
          <a:p>
            <a:pPr marL="727472" indent="0">
              <a:lnSpc>
                <a:spcPct val="120000"/>
              </a:lnSpc>
              <a:spcBef>
                <a:spcPts val="0"/>
              </a:spcBef>
              <a:buNone/>
            </a:pPr>
            <a:r>
              <a:rPr lang="en-US" sz="1500"/>
              <a:t>Hash: </a:t>
            </a:r>
            <a:r>
              <a:rPr lang="en-US" sz="1050"/>
              <a:t>a8akdidb-a8d9-a98ldkac99-jas8jalwpqzod</a:t>
            </a:r>
          </a:p>
          <a:p>
            <a:pPr marL="217885" indent="0">
              <a:lnSpc>
                <a:spcPct val="120000"/>
              </a:lnSpc>
              <a:spcBef>
                <a:spcPts val="0"/>
              </a:spcBef>
              <a:buNone/>
            </a:pPr>
            <a:r>
              <a:rPr lang="en-US" sz="1500"/>
              <a:t>Time stamp: </a:t>
            </a:r>
            <a:r>
              <a:rPr lang="en-US" sz="1050"/>
              <a:t>September 4, 2018 9:15am UTC</a:t>
            </a:r>
          </a:p>
        </p:txBody>
      </p:sp>
      <p:pic>
        <p:nvPicPr>
          <p:cNvPr id="39" name="Picture 38"/>
          <p:cNvPicPr>
            <a:picLocks noChangeAspect="1"/>
          </p:cNvPicPr>
          <p:nvPr/>
        </p:nvPicPr>
        <p:blipFill rotWithShape="1">
          <a:blip r:embed="rId4"/>
          <a:srcRect l="65953" t="70612"/>
          <a:stretch/>
        </p:blipFill>
        <p:spPr>
          <a:xfrm>
            <a:off x="7372589" y="5620070"/>
            <a:ext cx="1764684" cy="1217076"/>
          </a:xfrm>
          <a:prstGeom prst="rect">
            <a:avLst/>
          </a:prstGeom>
        </p:spPr>
      </p:pic>
    </p:spTree>
    <p:extLst>
      <p:ext uri="{BB962C8B-B14F-4D97-AF65-F5344CB8AC3E}">
        <p14:creationId xmlns:p14="http://schemas.microsoft.com/office/powerpoint/2010/main" val="3098234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5771" y="892229"/>
            <a:ext cx="5648462" cy="784865"/>
          </a:xfrm>
          <a:prstGeom prst="rect">
            <a:avLst/>
          </a:prstGeom>
        </p:spPr>
        <p:txBody>
          <a:bodyPr vert="horz" lIns="68580" tIns="34290" rIns="68580" bIns="34290" rtlCol="0">
            <a:normAutofit/>
          </a:bodyPr>
          <a:lstStyle>
            <a:defPPr>
              <a:defRPr lang="en-US"/>
            </a:defPPr>
            <a:lvl1pPr indent="0" defTabSz="914377">
              <a:lnSpc>
                <a:spcPct val="90000"/>
              </a:lnSpc>
              <a:spcBef>
                <a:spcPts val="1000"/>
              </a:spcBef>
              <a:spcAft>
                <a:spcPts val="450"/>
              </a:spcAft>
              <a:buFont typeface="Arial" panose="020B0604020202020204" pitchFamily="34" charset="0"/>
              <a:buNone/>
              <a:defRPr sz="2100" b="1">
                <a:solidFill>
                  <a:srgbClr val="FF0000"/>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2400">
                <a:solidFill>
                  <a:schemeClr val="tx1"/>
                </a:solidFill>
              </a:rPr>
              <a:t>Double spending is trying to sell the same assets twice, to two different people.</a:t>
            </a:r>
          </a:p>
        </p:txBody>
      </p:sp>
      <p:sp>
        <p:nvSpPr>
          <p:cNvPr id="7" name="Title 1">
            <a:extLst>
              <a:ext uri="{FF2B5EF4-FFF2-40B4-BE49-F238E27FC236}">
                <a16:creationId xmlns:a16="http://schemas.microsoft.com/office/drawing/2014/main" id="{1239412B-7473-438F-8976-AAB7030BD010}"/>
              </a:ext>
            </a:extLst>
          </p:cNvPr>
          <p:cNvSpPr txBox="1">
            <a:spLocks/>
          </p:cNvSpPr>
          <p:nvPr/>
        </p:nvSpPr>
        <p:spPr>
          <a:xfrm>
            <a:off x="114300" y="57150"/>
            <a:ext cx="8641239"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Use Case:  Can we sell to two people?</a:t>
            </a:r>
          </a:p>
        </p:txBody>
      </p:sp>
      <p:cxnSp>
        <p:nvCxnSpPr>
          <p:cNvPr id="8" name="Straight Connector 7">
            <a:extLst>
              <a:ext uri="{FF2B5EF4-FFF2-40B4-BE49-F238E27FC236}">
                <a16:creationId xmlns:a16="http://schemas.microsoft.com/office/drawing/2014/main" id="{1E6C6180-D029-4E7B-B07E-CB45C567F55D}"/>
              </a:ext>
            </a:extLst>
          </p:cNvPr>
          <p:cNvCxnSpPr/>
          <p:nvPr/>
        </p:nvCxnSpPr>
        <p:spPr>
          <a:xfrm>
            <a:off x="0" y="636754"/>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407081" y="5594107"/>
            <a:ext cx="385763" cy="378619"/>
          </a:xfrm>
          <a:prstGeom prst="rect">
            <a:avLst/>
          </a:prstGeom>
        </p:spPr>
      </p:pic>
      <p:pic>
        <p:nvPicPr>
          <p:cNvPr id="29" name="Picture 28"/>
          <p:cNvPicPr>
            <a:picLocks noChangeAspect="1"/>
          </p:cNvPicPr>
          <p:nvPr/>
        </p:nvPicPr>
        <p:blipFill>
          <a:blip r:embed="rId3"/>
          <a:stretch>
            <a:fillRect/>
          </a:stretch>
        </p:blipFill>
        <p:spPr>
          <a:xfrm>
            <a:off x="1233525" y="5594524"/>
            <a:ext cx="385763" cy="378619"/>
          </a:xfrm>
          <a:prstGeom prst="rect">
            <a:avLst/>
          </a:prstGeom>
        </p:spPr>
      </p:pic>
      <p:sp>
        <p:nvSpPr>
          <p:cNvPr id="30" name="Content Placeholder 2">
            <a:extLst>
              <a:ext uri="{FF2B5EF4-FFF2-40B4-BE49-F238E27FC236}">
                <a16:creationId xmlns:a16="http://schemas.microsoft.com/office/drawing/2014/main" id="{62256E1B-BE14-4AB4-8B20-79A5EE1AC11A}"/>
              </a:ext>
            </a:extLst>
          </p:cNvPr>
          <p:cNvSpPr txBox="1">
            <a:spLocks/>
          </p:cNvSpPr>
          <p:nvPr/>
        </p:nvSpPr>
        <p:spPr>
          <a:xfrm>
            <a:off x="4645558" y="2305599"/>
            <a:ext cx="4109982" cy="2364241"/>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400" b="1" err="1"/>
              <a:t>Blockchain</a:t>
            </a:r>
            <a:r>
              <a:rPr lang="en-US" sz="2400" b="1"/>
              <a:t> Transaction:  </a:t>
            </a:r>
          </a:p>
          <a:p>
            <a:pPr marL="0" indent="0">
              <a:spcAft>
                <a:spcPts val="450"/>
              </a:spcAft>
              <a:buNone/>
            </a:pPr>
            <a:r>
              <a:rPr lang="en-US" sz="2400"/>
              <a:t>Cory sells the car to Claire </a:t>
            </a:r>
          </a:p>
          <a:p>
            <a:pPr marL="0" indent="0">
              <a:spcAft>
                <a:spcPts val="450"/>
              </a:spcAft>
              <a:buNone/>
            </a:pPr>
            <a:r>
              <a:rPr lang="en-US" sz="2400"/>
              <a:t>Cory owns Block 102—not the latest block in the chain</a:t>
            </a:r>
          </a:p>
          <a:p>
            <a:pPr marL="342900" indent="-210741">
              <a:spcAft>
                <a:spcPts val="450"/>
              </a:spcAft>
              <a:buFont typeface="Wingdings" panose="05000000000000000000" pitchFamily="2" charset="2"/>
              <a:buChar char="ü"/>
            </a:pPr>
            <a:r>
              <a:rPr lang="en-US" sz="2200"/>
              <a:t> Transaction                      Why?</a:t>
            </a:r>
          </a:p>
        </p:txBody>
      </p:sp>
      <p:sp>
        <p:nvSpPr>
          <p:cNvPr id="31" name="Content Placeholder 2">
            <a:extLst>
              <a:ext uri="{FF2B5EF4-FFF2-40B4-BE49-F238E27FC236}">
                <a16:creationId xmlns:a16="http://schemas.microsoft.com/office/drawing/2014/main" id="{62256E1B-BE14-4AB4-8B20-79A5EE1AC11A}"/>
              </a:ext>
            </a:extLst>
          </p:cNvPr>
          <p:cNvSpPr txBox="1">
            <a:spLocks/>
          </p:cNvSpPr>
          <p:nvPr/>
        </p:nvSpPr>
        <p:spPr>
          <a:xfrm>
            <a:off x="1233525" y="5966777"/>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101  </a:t>
            </a:r>
          </a:p>
        </p:txBody>
      </p:sp>
      <p:sp>
        <p:nvSpPr>
          <p:cNvPr id="32" name="Content Placeholder 2">
            <a:extLst>
              <a:ext uri="{FF2B5EF4-FFF2-40B4-BE49-F238E27FC236}">
                <a16:creationId xmlns:a16="http://schemas.microsoft.com/office/drawing/2014/main" id="{62256E1B-BE14-4AB4-8B20-79A5EE1AC11A}"/>
              </a:ext>
            </a:extLst>
          </p:cNvPr>
          <p:cNvSpPr txBox="1">
            <a:spLocks/>
          </p:cNvSpPr>
          <p:nvPr/>
        </p:nvSpPr>
        <p:spPr>
          <a:xfrm>
            <a:off x="362410" y="5942421"/>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100  </a:t>
            </a:r>
          </a:p>
        </p:txBody>
      </p:sp>
      <p:cxnSp>
        <p:nvCxnSpPr>
          <p:cNvPr id="6" name="Straight Connector 5"/>
          <p:cNvCxnSpPr>
            <a:stCxn id="28" idx="3"/>
            <a:endCxn id="29" idx="1"/>
          </p:cNvCxnSpPr>
          <p:nvPr/>
        </p:nvCxnSpPr>
        <p:spPr>
          <a:xfrm>
            <a:off x="792844" y="5783416"/>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2068792" y="5603317"/>
            <a:ext cx="385763" cy="378619"/>
          </a:xfrm>
          <a:prstGeom prst="rect">
            <a:avLst/>
          </a:prstGeom>
        </p:spPr>
      </p:pic>
      <p:sp>
        <p:nvSpPr>
          <p:cNvPr id="34" name="Content Placeholder 2">
            <a:extLst>
              <a:ext uri="{FF2B5EF4-FFF2-40B4-BE49-F238E27FC236}">
                <a16:creationId xmlns:a16="http://schemas.microsoft.com/office/drawing/2014/main" id="{62256E1B-BE14-4AB4-8B20-79A5EE1AC11A}"/>
              </a:ext>
            </a:extLst>
          </p:cNvPr>
          <p:cNvSpPr txBox="1">
            <a:spLocks/>
          </p:cNvSpPr>
          <p:nvPr/>
        </p:nvSpPr>
        <p:spPr>
          <a:xfrm>
            <a:off x="2068792" y="5975570"/>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102  </a:t>
            </a:r>
          </a:p>
        </p:txBody>
      </p:sp>
      <p:cxnSp>
        <p:nvCxnSpPr>
          <p:cNvPr id="35" name="Straight Connector 34"/>
          <p:cNvCxnSpPr/>
          <p:nvPr/>
        </p:nvCxnSpPr>
        <p:spPr>
          <a:xfrm>
            <a:off x="1610528" y="5783417"/>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a:stretch>
            <a:fillRect/>
          </a:stretch>
        </p:blipFill>
        <p:spPr>
          <a:xfrm>
            <a:off x="2895268" y="5594107"/>
            <a:ext cx="385763" cy="378619"/>
          </a:xfrm>
          <a:prstGeom prst="rect">
            <a:avLst/>
          </a:prstGeom>
        </p:spPr>
      </p:pic>
      <p:sp>
        <p:nvSpPr>
          <p:cNvPr id="27" name="Content Placeholder 2">
            <a:extLst>
              <a:ext uri="{FF2B5EF4-FFF2-40B4-BE49-F238E27FC236}">
                <a16:creationId xmlns:a16="http://schemas.microsoft.com/office/drawing/2014/main" id="{62256E1B-BE14-4AB4-8B20-79A5EE1AC11A}"/>
              </a:ext>
            </a:extLst>
          </p:cNvPr>
          <p:cNvSpPr txBox="1">
            <a:spLocks/>
          </p:cNvSpPr>
          <p:nvPr/>
        </p:nvSpPr>
        <p:spPr>
          <a:xfrm>
            <a:off x="2912852" y="5966778"/>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103  </a:t>
            </a:r>
          </a:p>
        </p:txBody>
      </p:sp>
      <p:cxnSp>
        <p:nvCxnSpPr>
          <p:cNvPr id="36" name="Straight Connector 35"/>
          <p:cNvCxnSpPr/>
          <p:nvPr/>
        </p:nvCxnSpPr>
        <p:spPr>
          <a:xfrm>
            <a:off x="2454588" y="5774626"/>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4"/>
          <a:stretch>
            <a:fillRect/>
          </a:stretch>
        </p:blipFill>
        <p:spPr>
          <a:xfrm>
            <a:off x="6887054" y="766297"/>
            <a:ext cx="2126512" cy="1271066"/>
          </a:xfrm>
          <a:prstGeom prst="rect">
            <a:avLst/>
          </a:prstGeom>
          <a:ln w="38100">
            <a:solidFill>
              <a:schemeClr val="tx1"/>
            </a:solidFill>
          </a:ln>
        </p:spPr>
      </p:pic>
      <p:sp>
        <p:nvSpPr>
          <p:cNvPr id="37" name="Rectangle 36"/>
          <p:cNvSpPr/>
          <p:nvPr/>
        </p:nvSpPr>
        <p:spPr>
          <a:xfrm>
            <a:off x="407081" y="2876334"/>
            <a:ext cx="3901494" cy="23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Content Placeholder 2">
            <a:extLst>
              <a:ext uri="{FF2B5EF4-FFF2-40B4-BE49-F238E27FC236}">
                <a16:creationId xmlns:a16="http://schemas.microsoft.com/office/drawing/2014/main" id="{55D46DA2-E933-417D-A0B0-D5CC2AF7B252}"/>
              </a:ext>
            </a:extLst>
          </p:cNvPr>
          <p:cNvSpPr txBox="1">
            <a:spLocks/>
          </p:cNvSpPr>
          <p:nvPr/>
        </p:nvSpPr>
        <p:spPr>
          <a:xfrm>
            <a:off x="430891" y="1707667"/>
            <a:ext cx="3901494" cy="3480628"/>
          </a:xfrm>
          <a:prstGeom prst="rect">
            <a:avLst/>
          </a:prstGeom>
          <a:ln w="76200">
            <a:solidFill>
              <a:schemeClr val="tx1"/>
            </a:solidFill>
          </a:ln>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100" b="1">
                <a:solidFill>
                  <a:srgbClr val="FF0000"/>
                </a:solidFill>
              </a:rPr>
              <a:t>Block   </a:t>
            </a:r>
          </a:p>
          <a:p>
            <a:pPr marL="0" indent="0">
              <a:buNone/>
            </a:pPr>
            <a:r>
              <a:rPr lang="en-US" sz="1500"/>
              <a:t> Previous Hash: </a:t>
            </a:r>
            <a:r>
              <a:rPr lang="en-US" sz="1050"/>
              <a:t> a8akdidb-a8d9-a98ldkac99-jas8jalwpqzod</a:t>
            </a:r>
          </a:p>
          <a:p>
            <a:pPr marL="727472" indent="0">
              <a:lnSpc>
                <a:spcPct val="120000"/>
              </a:lnSpc>
              <a:spcBef>
                <a:spcPts val="0"/>
              </a:spcBef>
              <a:buNone/>
            </a:pPr>
            <a:r>
              <a:rPr lang="en-US" sz="1500"/>
              <a:t>Hash: </a:t>
            </a:r>
          </a:p>
          <a:p>
            <a:pPr marL="213122" indent="0">
              <a:lnSpc>
                <a:spcPct val="120000"/>
              </a:lnSpc>
              <a:spcBef>
                <a:spcPts val="0"/>
              </a:spcBef>
              <a:buNone/>
            </a:pPr>
            <a:r>
              <a:rPr lang="en-US" sz="1500"/>
              <a:t>Time stamp: </a:t>
            </a:r>
            <a:r>
              <a:rPr lang="en-US" sz="1050"/>
              <a:t>September 1, 2018 11:49am UTC</a:t>
            </a:r>
          </a:p>
        </p:txBody>
      </p:sp>
      <p:sp>
        <p:nvSpPr>
          <p:cNvPr id="41" name="TextBox 40"/>
          <p:cNvSpPr txBox="1"/>
          <p:nvPr/>
        </p:nvSpPr>
        <p:spPr>
          <a:xfrm>
            <a:off x="305770" y="2931022"/>
            <a:ext cx="2142988" cy="2423740"/>
          </a:xfrm>
          <a:prstGeom prst="rect">
            <a:avLst/>
          </a:prstGeom>
          <a:noFill/>
        </p:spPr>
        <p:txBody>
          <a:bodyPr wrap="square" rtlCol="0">
            <a:spAutoFit/>
          </a:bodyPr>
          <a:lstStyle/>
          <a:p>
            <a:pPr marL="342892" lvl="1"/>
            <a:r>
              <a:rPr lang="en-US" sz="1350"/>
              <a:t>VIN</a:t>
            </a:r>
          </a:p>
          <a:p>
            <a:pPr marL="342892" lvl="1"/>
            <a:r>
              <a:rPr lang="en-US" sz="1350"/>
              <a:t>Year	</a:t>
            </a:r>
          </a:p>
          <a:p>
            <a:pPr marL="342892" lvl="1"/>
            <a:r>
              <a:rPr lang="en-US" sz="1350"/>
              <a:t>Make  </a:t>
            </a:r>
          </a:p>
          <a:p>
            <a:pPr marL="342892" lvl="1"/>
            <a:r>
              <a:rPr lang="en-US" sz="1350"/>
              <a:t>Model  </a:t>
            </a:r>
          </a:p>
          <a:p>
            <a:pPr marL="342892" lvl="1"/>
            <a:r>
              <a:rPr lang="en-US" sz="1350"/>
              <a:t>Color</a:t>
            </a:r>
          </a:p>
          <a:p>
            <a:pPr marL="342892" lvl="1"/>
            <a:r>
              <a:rPr lang="en-US" sz="1350"/>
              <a:t>Titleholder</a:t>
            </a:r>
          </a:p>
          <a:p>
            <a:pPr marL="342892" lvl="1"/>
            <a:r>
              <a:rPr lang="en-US" sz="1350"/>
              <a:t>Insurance Coverage Registration </a:t>
            </a:r>
          </a:p>
          <a:p>
            <a:pPr marL="342892" lvl="1"/>
            <a:r>
              <a:rPr lang="en-US" sz="1350"/>
              <a:t>Status</a:t>
            </a:r>
          </a:p>
          <a:p>
            <a:pPr marL="342892" lvl="1"/>
            <a:endParaRPr lang="en-US" sz="600"/>
          </a:p>
          <a:p>
            <a:pPr marL="342892" lvl="1"/>
            <a:r>
              <a:rPr lang="en-US" sz="1350"/>
              <a:t>Smart Contract</a:t>
            </a:r>
          </a:p>
          <a:p>
            <a:endParaRPr lang="en-US" sz="1050"/>
          </a:p>
        </p:txBody>
      </p:sp>
      <p:sp>
        <p:nvSpPr>
          <p:cNvPr id="42" name="TextBox 41"/>
          <p:cNvSpPr txBox="1"/>
          <p:nvPr/>
        </p:nvSpPr>
        <p:spPr>
          <a:xfrm>
            <a:off x="1916231" y="2921433"/>
            <a:ext cx="2154015" cy="2423740"/>
          </a:xfrm>
          <a:prstGeom prst="rect">
            <a:avLst/>
          </a:prstGeom>
          <a:noFill/>
        </p:spPr>
        <p:txBody>
          <a:bodyPr wrap="square" rtlCol="0">
            <a:spAutoFit/>
          </a:bodyPr>
          <a:lstStyle/>
          <a:p>
            <a:pPr marL="342892" lvl="1"/>
            <a:r>
              <a:rPr lang="en-US" sz="1350"/>
              <a:t>1L81SJX26SA003608</a:t>
            </a:r>
          </a:p>
          <a:p>
            <a:pPr marL="342892" lvl="1"/>
            <a:r>
              <a:rPr lang="en-US" sz="1350"/>
              <a:t>2018</a:t>
            </a:r>
          </a:p>
          <a:p>
            <a:pPr marL="342892" lvl="1"/>
            <a:r>
              <a:rPr lang="en-US" sz="1350"/>
              <a:t>Tesla		  </a:t>
            </a:r>
          </a:p>
          <a:p>
            <a:pPr marL="342892" lvl="1"/>
            <a:r>
              <a:rPr lang="en-US" sz="1350"/>
              <a:t>Model X  </a:t>
            </a:r>
          </a:p>
          <a:p>
            <a:pPr marL="342892" lvl="1"/>
            <a:r>
              <a:rPr lang="en-US" sz="1350"/>
              <a:t>Blue  </a:t>
            </a:r>
          </a:p>
          <a:p>
            <a:pPr marL="342892" lvl="1"/>
            <a:r>
              <a:rPr lang="en-US" sz="1350"/>
              <a:t>Cory Campbell</a:t>
            </a:r>
          </a:p>
          <a:p>
            <a:pPr marL="342892" lvl="1"/>
            <a:r>
              <a:rPr lang="en-US" sz="1350"/>
              <a:t>[…]</a:t>
            </a:r>
          </a:p>
          <a:p>
            <a:pPr marL="342892" lvl="1"/>
            <a:r>
              <a:rPr lang="en-US" sz="1350"/>
              <a:t>[…]</a:t>
            </a:r>
          </a:p>
          <a:p>
            <a:pPr marL="342892" lvl="1"/>
            <a:r>
              <a:rPr lang="en-US" sz="1350"/>
              <a:t>Complete</a:t>
            </a:r>
          </a:p>
          <a:p>
            <a:pPr marL="342892" lvl="1"/>
            <a:r>
              <a:rPr lang="en-US" sz="600"/>
              <a:t> </a:t>
            </a:r>
          </a:p>
          <a:p>
            <a:pPr marL="342892" lvl="1"/>
            <a:r>
              <a:rPr lang="en-US" sz="1350"/>
              <a:t>[…]</a:t>
            </a:r>
          </a:p>
          <a:p>
            <a:endParaRPr lang="en-US" sz="1050"/>
          </a:p>
        </p:txBody>
      </p:sp>
      <p:cxnSp>
        <p:nvCxnSpPr>
          <p:cNvPr id="43" name="Straight Connector 42"/>
          <p:cNvCxnSpPr/>
          <p:nvPr/>
        </p:nvCxnSpPr>
        <p:spPr>
          <a:xfrm>
            <a:off x="713792" y="3122127"/>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0122" y="356037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46452" y="3766071"/>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49731" y="396540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46452" y="4158389"/>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46452" y="4378073"/>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32456" y="4588008"/>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18460" y="4787560"/>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87478" y="512228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09709" y="333601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Image result for fa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3578" y="3984789"/>
            <a:ext cx="1157262" cy="6566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a:blip r:embed="rId3"/>
          <a:stretch>
            <a:fillRect/>
          </a:stretch>
        </p:blipFill>
        <p:spPr>
          <a:xfrm>
            <a:off x="3752518" y="5606044"/>
            <a:ext cx="385763" cy="378619"/>
          </a:xfrm>
          <a:prstGeom prst="rect">
            <a:avLst/>
          </a:prstGeom>
        </p:spPr>
      </p:pic>
      <p:cxnSp>
        <p:nvCxnSpPr>
          <p:cNvPr id="55" name="Straight Connector 54"/>
          <p:cNvCxnSpPr/>
          <p:nvPr/>
        </p:nvCxnSpPr>
        <p:spPr>
          <a:xfrm>
            <a:off x="3311838" y="5774626"/>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Image result for red 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3606986" y="5468849"/>
            <a:ext cx="636815" cy="63681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red 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2157998" y="1633944"/>
            <a:ext cx="478876" cy="47887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792031" y="4757104"/>
            <a:ext cx="3963509" cy="1195315"/>
          </a:xfrm>
          <a:prstGeom prst="rect">
            <a:avLst/>
          </a:prstGeom>
        </p:spPr>
        <p:txBody>
          <a:bodyPr vert="horz" lIns="68580" tIns="34290" rIns="68580" bIns="34290" rtlCol="0">
            <a:noAutofit/>
          </a:bodyPr>
          <a:lstStyle>
            <a:defPPr>
              <a:defRPr lang="en-US"/>
            </a:defPPr>
            <a:lvl1pPr indent="0" defTabSz="914377">
              <a:lnSpc>
                <a:spcPct val="90000"/>
              </a:lnSpc>
              <a:spcBef>
                <a:spcPts val="1000"/>
              </a:spcBef>
              <a:spcAft>
                <a:spcPts val="450"/>
              </a:spcAft>
              <a:buFont typeface="Arial" panose="020B0604020202020204" pitchFamily="34" charset="0"/>
              <a:buNone/>
              <a:defRPr sz="2100" b="1">
                <a:solidFill>
                  <a:srgbClr val="FF0000"/>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2400"/>
              <a:t>Algorithm designed to ensure prior block is the longest</a:t>
            </a:r>
          </a:p>
          <a:p>
            <a:pPr marL="342900" indent="-342900">
              <a:buFont typeface="Wingdings" panose="05000000000000000000" pitchFamily="2" charset="2"/>
              <a:buChar char="ü"/>
            </a:pPr>
            <a:r>
              <a:rPr lang="en-US" sz="2400" b="0">
                <a:solidFill>
                  <a:schemeClr val="tx1"/>
                </a:solidFill>
              </a:rPr>
              <a:t> No new Block Created     </a:t>
            </a:r>
          </a:p>
          <a:p>
            <a:endParaRPr lang="en-US" sz="2400"/>
          </a:p>
        </p:txBody>
      </p:sp>
    </p:spTree>
    <p:extLst>
      <p:ext uri="{BB962C8B-B14F-4D97-AF65-F5344CB8AC3E}">
        <p14:creationId xmlns:p14="http://schemas.microsoft.com/office/powerpoint/2010/main" val="50473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anim calcmode="lin" valueType="num">
                                      <p:cBhvr additive="base">
                                        <p:cTn id="15"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2">
            <a:extLst>
              <a:ext uri="{FF2B5EF4-FFF2-40B4-BE49-F238E27FC236}">
                <a16:creationId xmlns:a16="http://schemas.microsoft.com/office/drawing/2014/main" id="{62256E1B-BE14-4AB4-8B20-79A5EE1AC11A}"/>
              </a:ext>
            </a:extLst>
          </p:cNvPr>
          <p:cNvSpPr txBox="1">
            <a:spLocks/>
          </p:cNvSpPr>
          <p:nvPr/>
        </p:nvSpPr>
        <p:spPr>
          <a:xfrm>
            <a:off x="4769412" y="1806127"/>
            <a:ext cx="3871618" cy="2781882"/>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400" b="1" err="1"/>
              <a:t>Blockchain</a:t>
            </a:r>
            <a:r>
              <a:rPr lang="en-US" sz="2400" b="1"/>
              <a:t> Transaction:  </a:t>
            </a:r>
          </a:p>
          <a:p>
            <a:pPr marL="342900" indent="-210741">
              <a:spcAft>
                <a:spcPts val="450"/>
              </a:spcAft>
              <a:buFont typeface="Wingdings" panose="05000000000000000000" pitchFamily="2" charset="2"/>
              <a:buChar char="ü"/>
            </a:pPr>
            <a:r>
              <a:rPr lang="en-US" sz="2200"/>
              <a:t>Title changes from Kim Herb back to Cory Campbell.  </a:t>
            </a:r>
          </a:p>
          <a:p>
            <a:pPr marL="342900" indent="-210741">
              <a:spcAft>
                <a:spcPts val="450"/>
              </a:spcAft>
              <a:buFont typeface="Wingdings" panose="05000000000000000000" pitchFamily="2" charset="2"/>
              <a:buChar char="ü"/>
            </a:pPr>
            <a:r>
              <a:rPr lang="en-US" sz="2200"/>
              <a:t>Cory tries to sell the car to Steve Lamb.  </a:t>
            </a:r>
          </a:p>
          <a:p>
            <a:pPr marL="342900" indent="-210741">
              <a:spcAft>
                <a:spcPts val="450"/>
              </a:spcAft>
              <a:buFont typeface="Wingdings" panose="05000000000000000000" pitchFamily="2" charset="2"/>
              <a:buChar char="ü"/>
            </a:pPr>
            <a:r>
              <a:rPr lang="en-US" sz="2200"/>
              <a:t>Transaction                      Why?</a:t>
            </a:r>
          </a:p>
        </p:txBody>
      </p:sp>
      <p:pic>
        <p:nvPicPr>
          <p:cNvPr id="54" name="Picture 2" descr="Image result for fraud aler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187609" y="578552"/>
            <a:ext cx="1956391" cy="13851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239412B-7473-438F-8976-AAB7030BD010}"/>
              </a:ext>
            </a:extLst>
          </p:cNvPr>
          <p:cNvSpPr txBox="1">
            <a:spLocks/>
          </p:cNvSpPr>
          <p:nvPr/>
        </p:nvSpPr>
        <p:spPr>
          <a:xfrm>
            <a:off x="114301" y="57150"/>
            <a:ext cx="8880842"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Use Case:  What if a Block is altered?</a:t>
            </a:r>
          </a:p>
        </p:txBody>
      </p:sp>
      <p:cxnSp>
        <p:nvCxnSpPr>
          <p:cNvPr id="8" name="Straight Connector 7">
            <a:extLst>
              <a:ext uri="{FF2B5EF4-FFF2-40B4-BE49-F238E27FC236}">
                <a16:creationId xmlns:a16="http://schemas.microsoft.com/office/drawing/2014/main" id="{1E6C6180-D029-4E7B-B07E-CB45C567F55D}"/>
              </a:ext>
            </a:extLst>
          </p:cNvPr>
          <p:cNvCxnSpPr/>
          <p:nvPr/>
        </p:nvCxnSpPr>
        <p:spPr>
          <a:xfrm>
            <a:off x="0" y="636754"/>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a:stretch>
            <a:fillRect/>
          </a:stretch>
        </p:blipFill>
        <p:spPr>
          <a:xfrm>
            <a:off x="407081" y="5594109"/>
            <a:ext cx="385763" cy="378619"/>
          </a:xfrm>
          <a:prstGeom prst="rect">
            <a:avLst/>
          </a:prstGeom>
        </p:spPr>
      </p:pic>
      <p:pic>
        <p:nvPicPr>
          <p:cNvPr id="29" name="Picture 28"/>
          <p:cNvPicPr>
            <a:picLocks noChangeAspect="1"/>
          </p:cNvPicPr>
          <p:nvPr/>
        </p:nvPicPr>
        <p:blipFill>
          <a:blip r:embed="rId4"/>
          <a:stretch>
            <a:fillRect/>
          </a:stretch>
        </p:blipFill>
        <p:spPr>
          <a:xfrm>
            <a:off x="1233525" y="5594526"/>
            <a:ext cx="385763" cy="378619"/>
          </a:xfrm>
          <a:prstGeom prst="rect">
            <a:avLst/>
          </a:prstGeom>
        </p:spPr>
      </p:pic>
      <p:sp>
        <p:nvSpPr>
          <p:cNvPr id="30" name="Content Placeholder 2">
            <a:extLst>
              <a:ext uri="{FF2B5EF4-FFF2-40B4-BE49-F238E27FC236}">
                <a16:creationId xmlns:a16="http://schemas.microsoft.com/office/drawing/2014/main" id="{62256E1B-BE14-4AB4-8B20-79A5EE1AC11A}"/>
              </a:ext>
            </a:extLst>
          </p:cNvPr>
          <p:cNvSpPr txBox="1">
            <a:spLocks/>
          </p:cNvSpPr>
          <p:nvPr/>
        </p:nvSpPr>
        <p:spPr>
          <a:xfrm>
            <a:off x="8207465" y="3130992"/>
            <a:ext cx="4109982" cy="2364241"/>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endParaRPr lang="en-US" sz="2200"/>
          </a:p>
        </p:txBody>
      </p:sp>
      <p:sp>
        <p:nvSpPr>
          <p:cNvPr id="31" name="Content Placeholder 2">
            <a:extLst>
              <a:ext uri="{FF2B5EF4-FFF2-40B4-BE49-F238E27FC236}">
                <a16:creationId xmlns:a16="http://schemas.microsoft.com/office/drawing/2014/main" id="{62256E1B-BE14-4AB4-8B20-79A5EE1AC11A}"/>
              </a:ext>
            </a:extLst>
          </p:cNvPr>
          <p:cNvSpPr txBox="1">
            <a:spLocks/>
          </p:cNvSpPr>
          <p:nvPr/>
        </p:nvSpPr>
        <p:spPr>
          <a:xfrm>
            <a:off x="1233525" y="5966779"/>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101  </a:t>
            </a:r>
          </a:p>
        </p:txBody>
      </p:sp>
      <p:sp>
        <p:nvSpPr>
          <p:cNvPr id="32" name="Content Placeholder 2">
            <a:extLst>
              <a:ext uri="{FF2B5EF4-FFF2-40B4-BE49-F238E27FC236}">
                <a16:creationId xmlns:a16="http://schemas.microsoft.com/office/drawing/2014/main" id="{62256E1B-BE14-4AB4-8B20-79A5EE1AC11A}"/>
              </a:ext>
            </a:extLst>
          </p:cNvPr>
          <p:cNvSpPr txBox="1">
            <a:spLocks/>
          </p:cNvSpPr>
          <p:nvPr/>
        </p:nvSpPr>
        <p:spPr>
          <a:xfrm>
            <a:off x="362410" y="5942423"/>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100  </a:t>
            </a:r>
          </a:p>
        </p:txBody>
      </p:sp>
      <p:cxnSp>
        <p:nvCxnSpPr>
          <p:cNvPr id="6" name="Straight Connector 5"/>
          <p:cNvCxnSpPr>
            <a:stCxn id="28" idx="3"/>
            <a:endCxn id="29" idx="1"/>
          </p:cNvCxnSpPr>
          <p:nvPr/>
        </p:nvCxnSpPr>
        <p:spPr>
          <a:xfrm>
            <a:off x="792844" y="5783418"/>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stretch>
            <a:fillRect/>
          </a:stretch>
        </p:blipFill>
        <p:spPr>
          <a:xfrm>
            <a:off x="2068792" y="5603319"/>
            <a:ext cx="385763" cy="378619"/>
          </a:xfrm>
          <a:prstGeom prst="rect">
            <a:avLst/>
          </a:prstGeom>
        </p:spPr>
      </p:pic>
      <p:sp>
        <p:nvSpPr>
          <p:cNvPr id="34" name="Content Placeholder 2">
            <a:extLst>
              <a:ext uri="{FF2B5EF4-FFF2-40B4-BE49-F238E27FC236}">
                <a16:creationId xmlns:a16="http://schemas.microsoft.com/office/drawing/2014/main" id="{62256E1B-BE14-4AB4-8B20-79A5EE1AC11A}"/>
              </a:ext>
            </a:extLst>
          </p:cNvPr>
          <p:cNvSpPr txBox="1">
            <a:spLocks/>
          </p:cNvSpPr>
          <p:nvPr/>
        </p:nvSpPr>
        <p:spPr>
          <a:xfrm>
            <a:off x="2068792" y="5975572"/>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102  </a:t>
            </a:r>
          </a:p>
        </p:txBody>
      </p:sp>
      <p:cxnSp>
        <p:nvCxnSpPr>
          <p:cNvPr id="35" name="Straight Connector 34"/>
          <p:cNvCxnSpPr/>
          <p:nvPr/>
        </p:nvCxnSpPr>
        <p:spPr>
          <a:xfrm>
            <a:off x="1610528" y="5783419"/>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stretch>
            <a:fillRect/>
          </a:stretch>
        </p:blipFill>
        <p:spPr>
          <a:xfrm>
            <a:off x="2895268" y="5594109"/>
            <a:ext cx="385763" cy="378619"/>
          </a:xfrm>
          <a:prstGeom prst="rect">
            <a:avLst/>
          </a:prstGeom>
        </p:spPr>
      </p:pic>
      <p:sp>
        <p:nvSpPr>
          <p:cNvPr id="27" name="Content Placeholder 2">
            <a:extLst>
              <a:ext uri="{FF2B5EF4-FFF2-40B4-BE49-F238E27FC236}">
                <a16:creationId xmlns:a16="http://schemas.microsoft.com/office/drawing/2014/main" id="{62256E1B-BE14-4AB4-8B20-79A5EE1AC11A}"/>
              </a:ext>
            </a:extLst>
          </p:cNvPr>
          <p:cNvSpPr txBox="1">
            <a:spLocks/>
          </p:cNvSpPr>
          <p:nvPr/>
        </p:nvSpPr>
        <p:spPr>
          <a:xfrm>
            <a:off x="2912852" y="5966780"/>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103  </a:t>
            </a:r>
          </a:p>
        </p:txBody>
      </p:sp>
      <p:cxnSp>
        <p:nvCxnSpPr>
          <p:cNvPr id="36" name="Straight Connector 35"/>
          <p:cNvCxnSpPr/>
          <p:nvPr/>
        </p:nvCxnSpPr>
        <p:spPr>
          <a:xfrm>
            <a:off x="2454588" y="5774628"/>
            <a:ext cx="440681" cy="417"/>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07081" y="2876334"/>
            <a:ext cx="3901494" cy="23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Content Placeholder 2">
            <a:extLst>
              <a:ext uri="{FF2B5EF4-FFF2-40B4-BE49-F238E27FC236}">
                <a16:creationId xmlns:a16="http://schemas.microsoft.com/office/drawing/2014/main" id="{55D46DA2-E933-417D-A0B0-D5CC2AF7B252}"/>
              </a:ext>
            </a:extLst>
          </p:cNvPr>
          <p:cNvSpPr txBox="1">
            <a:spLocks/>
          </p:cNvSpPr>
          <p:nvPr/>
        </p:nvSpPr>
        <p:spPr>
          <a:xfrm>
            <a:off x="430892" y="1738681"/>
            <a:ext cx="3901494" cy="3480628"/>
          </a:xfrm>
          <a:prstGeom prst="rect">
            <a:avLst/>
          </a:prstGeom>
          <a:ln w="76200">
            <a:solidFill>
              <a:schemeClr val="tx1"/>
            </a:solidFill>
          </a:ln>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100" b="1">
                <a:solidFill>
                  <a:srgbClr val="FF0000"/>
                </a:solidFill>
              </a:rPr>
              <a:t>Block   </a:t>
            </a:r>
          </a:p>
          <a:p>
            <a:pPr marL="41672" indent="0">
              <a:lnSpc>
                <a:spcPct val="120000"/>
              </a:lnSpc>
              <a:spcBef>
                <a:spcPts val="0"/>
              </a:spcBef>
              <a:buNone/>
            </a:pPr>
            <a:r>
              <a:rPr lang="en-US" sz="1500"/>
              <a:t>Previous Hash: </a:t>
            </a:r>
            <a:r>
              <a:rPr lang="en-US" sz="1050"/>
              <a:t> a8akdidb-a8d9-a98ldkac99-jas8jalwpqzod</a:t>
            </a:r>
          </a:p>
          <a:p>
            <a:pPr marL="727472" indent="0">
              <a:lnSpc>
                <a:spcPct val="120000"/>
              </a:lnSpc>
              <a:spcBef>
                <a:spcPts val="0"/>
              </a:spcBef>
              <a:buNone/>
            </a:pPr>
            <a:r>
              <a:rPr lang="en-US" sz="1500"/>
              <a:t>Hash: </a:t>
            </a:r>
          </a:p>
          <a:p>
            <a:pPr marL="213122" indent="0">
              <a:lnSpc>
                <a:spcPct val="120000"/>
              </a:lnSpc>
              <a:spcBef>
                <a:spcPts val="0"/>
              </a:spcBef>
              <a:buNone/>
            </a:pPr>
            <a:r>
              <a:rPr lang="en-US" sz="1500"/>
              <a:t>Time stamp: </a:t>
            </a:r>
            <a:r>
              <a:rPr lang="en-US" sz="1050"/>
              <a:t>September 1, 2018 11:49am UTC</a:t>
            </a:r>
          </a:p>
        </p:txBody>
      </p:sp>
      <p:sp>
        <p:nvSpPr>
          <p:cNvPr id="41" name="TextBox 40"/>
          <p:cNvSpPr txBox="1"/>
          <p:nvPr/>
        </p:nvSpPr>
        <p:spPr>
          <a:xfrm>
            <a:off x="305770" y="2931022"/>
            <a:ext cx="2142988" cy="2423740"/>
          </a:xfrm>
          <a:prstGeom prst="rect">
            <a:avLst/>
          </a:prstGeom>
          <a:noFill/>
        </p:spPr>
        <p:txBody>
          <a:bodyPr wrap="square" rtlCol="0">
            <a:spAutoFit/>
          </a:bodyPr>
          <a:lstStyle/>
          <a:p>
            <a:pPr marL="342892" lvl="1"/>
            <a:r>
              <a:rPr lang="en-US" sz="1350"/>
              <a:t>VIN</a:t>
            </a:r>
          </a:p>
          <a:p>
            <a:pPr marL="342892" lvl="1"/>
            <a:r>
              <a:rPr lang="en-US" sz="1350"/>
              <a:t>Year	</a:t>
            </a:r>
          </a:p>
          <a:p>
            <a:pPr marL="342892" lvl="1"/>
            <a:r>
              <a:rPr lang="en-US" sz="1350"/>
              <a:t>Make  </a:t>
            </a:r>
          </a:p>
          <a:p>
            <a:pPr marL="342892" lvl="1"/>
            <a:r>
              <a:rPr lang="en-US" sz="1350"/>
              <a:t>Model  </a:t>
            </a:r>
          </a:p>
          <a:p>
            <a:pPr marL="342892" lvl="1"/>
            <a:r>
              <a:rPr lang="en-US" sz="1350"/>
              <a:t>Color</a:t>
            </a:r>
          </a:p>
          <a:p>
            <a:pPr marL="342892" lvl="1"/>
            <a:r>
              <a:rPr lang="en-US" sz="1350"/>
              <a:t>Titleholder</a:t>
            </a:r>
          </a:p>
          <a:p>
            <a:pPr marL="342892" lvl="1"/>
            <a:r>
              <a:rPr lang="en-US" sz="1350"/>
              <a:t>Insurance Coverage Registration </a:t>
            </a:r>
          </a:p>
          <a:p>
            <a:pPr marL="342892" lvl="1"/>
            <a:r>
              <a:rPr lang="en-US" sz="1350"/>
              <a:t>Status</a:t>
            </a:r>
          </a:p>
          <a:p>
            <a:pPr marL="342892" lvl="1"/>
            <a:endParaRPr lang="en-US" sz="600"/>
          </a:p>
          <a:p>
            <a:pPr marL="342892" lvl="1"/>
            <a:r>
              <a:rPr lang="en-US" sz="1350"/>
              <a:t>Smart Contract</a:t>
            </a:r>
          </a:p>
          <a:p>
            <a:endParaRPr lang="en-US" sz="1050"/>
          </a:p>
        </p:txBody>
      </p:sp>
      <p:sp>
        <p:nvSpPr>
          <p:cNvPr id="42" name="TextBox 41"/>
          <p:cNvSpPr txBox="1"/>
          <p:nvPr/>
        </p:nvSpPr>
        <p:spPr>
          <a:xfrm>
            <a:off x="1916231" y="2890437"/>
            <a:ext cx="2299201" cy="2423740"/>
          </a:xfrm>
          <a:prstGeom prst="rect">
            <a:avLst/>
          </a:prstGeom>
          <a:noFill/>
        </p:spPr>
        <p:txBody>
          <a:bodyPr wrap="square" rtlCol="0">
            <a:spAutoFit/>
          </a:bodyPr>
          <a:lstStyle/>
          <a:p>
            <a:pPr marL="342892" lvl="1"/>
            <a:r>
              <a:rPr lang="en-US" sz="1350"/>
              <a:t>1L81SJX26SA003608</a:t>
            </a:r>
          </a:p>
          <a:p>
            <a:pPr marL="342892" lvl="1"/>
            <a:r>
              <a:rPr lang="en-US" sz="1350"/>
              <a:t>2018</a:t>
            </a:r>
          </a:p>
          <a:p>
            <a:pPr marL="342892" lvl="1"/>
            <a:r>
              <a:rPr lang="en-US" sz="1350"/>
              <a:t>Tesla		  </a:t>
            </a:r>
          </a:p>
          <a:p>
            <a:pPr marL="342892" lvl="1"/>
            <a:r>
              <a:rPr lang="en-US" sz="1350"/>
              <a:t>Model X  </a:t>
            </a:r>
          </a:p>
          <a:p>
            <a:pPr marL="342892" lvl="1"/>
            <a:r>
              <a:rPr lang="en-US" sz="1350"/>
              <a:t>Blue  </a:t>
            </a:r>
          </a:p>
          <a:p>
            <a:pPr marL="342892" lvl="1"/>
            <a:r>
              <a:rPr lang="en-US" sz="1350"/>
              <a:t>Cory Campbell </a:t>
            </a:r>
            <a:r>
              <a:rPr lang="en-US" sz="1350" strike="sngStrike">
                <a:solidFill>
                  <a:srgbClr val="FF0000"/>
                </a:solidFill>
              </a:rPr>
              <a:t>Kim Herb</a:t>
            </a:r>
            <a:endParaRPr lang="en-US" sz="1350"/>
          </a:p>
          <a:p>
            <a:pPr marL="342892" lvl="1"/>
            <a:r>
              <a:rPr lang="en-US" sz="1350"/>
              <a:t>[…]</a:t>
            </a:r>
          </a:p>
          <a:p>
            <a:pPr marL="342892" lvl="1"/>
            <a:r>
              <a:rPr lang="en-US" sz="1350"/>
              <a:t>[…]</a:t>
            </a:r>
          </a:p>
          <a:p>
            <a:pPr marL="342892" lvl="1"/>
            <a:r>
              <a:rPr lang="en-US" sz="1350"/>
              <a:t>Complete</a:t>
            </a:r>
          </a:p>
          <a:p>
            <a:pPr marL="342892" lvl="1"/>
            <a:r>
              <a:rPr lang="en-US" sz="600"/>
              <a:t> </a:t>
            </a:r>
          </a:p>
          <a:p>
            <a:pPr marL="342892" lvl="1"/>
            <a:r>
              <a:rPr lang="en-US" sz="1350"/>
              <a:t>[…]</a:t>
            </a:r>
          </a:p>
          <a:p>
            <a:endParaRPr lang="en-US" sz="1050"/>
          </a:p>
        </p:txBody>
      </p:sp>
      <p:cxnSp>
        <p:nvCxnSpPr>
          <p:cNvPr id="43" name="Straight Connector 42"/>
          <p:cNvCxnSpPr/>
          <p:nvPr/>
        </p:nvCxnSpPr>
        <p:spPr>
          <a:xfrm>
            <a:off x="713792" y="3122127"/>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0122" y="356037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46452" y="3766071"/>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49731" y="396540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46452" y="4158389"/>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46452" y="4378073"/>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32456" y="4588008"/>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18460" y="4787560"/>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87478" y="512228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09709" y="333601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Image result for fa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7233" y="3744981"/>
            <a:ext cx="1157262" cy="65664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red 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2157999" y="1633945"/>
            <a:ext cx="488103" cy="488103"/>
          </a:xfrm>
          <a:prstGeom prst="rect">
            <a:avLst/>
          </a:prstGeom>
          <a:noFill/>
          <a:extLst>
            <a:ext uri="{909E8E84-426E-40DD-AFC4-6F175D3DCCD1}">
              <a14:hiddenFill xmlns:a14="http://schemas.microsoft.com/office/drawing/2010/main">
                <a:solidFill>
                  <a:srgbClr val="FFFFFF"/>
                </a:solidFill>
              </a14:hiddenFill>
            </a:ext>
          </a:extLst>
        </p:spPr>
      </p:pic>
      <p:sp>
        <p:nvSpPr>
          <p:cNvPr id="56" name="Content Placeholder 2">
            <a:extLst>
              <a:ext uri="{FF2B5EF4-FFF2-40B4-BE49-F238E27FC236}">
                <a16:creationId xmlns:a16="http://schemas.microsoft.com/office/drawing/2014/main" id="{62256E1B-BE14-4AB4-8B20-79A5EE1AC11A}"/>
              </a:ext>
            </a:extLst>
          </p:cNvPr>
          <p:cNvSpPr txBox="1">
            <a:spLocks/>
          </p:cNvSpPr>
          <p:nvPr/>
        </p:nvSpPr>
        <p:spPr>
          <a:xfrm>
            <a:off x="4548826" y="6021897"/>
            <a:ext cx="4446317" cy="409626"/>
          </a:xfrm>
          <a:prstGeom prst="rect">
            <a:avLst/>
          </a:prstGeom>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100" b="1">
                <a:solidFill>
                  <a:srgbClr val="FF0000"/>
                </a:solidFill>
              </a:rPr>
              <a:t>Cannot change a block--Immutability</a:t>
            </a:r>
          </a:p>
        </p:txBody>
      </p:sp>
      <p:sp>
        <p:nvSpPr>
          <p:cNvPr id="2" name="TextBox 1"/>
          <p:cNvSpPr txBox="1"/>
          <p:nvPr/>
        </p:nvSpPr>
        <p:spPr>
          <a:xfrm>
            <a:off x="114301" y="800221"/>
            <a:ext cx="5680360" cy="1281889"/>
          </a:xfrm>
          <a:prstGeom prst="rect">
            <a:avLst/>
          </a:prstGeom>
        </p:spPr>
        <p:txBody>
          <a:bodyPr vert="horz" lIns="68580" tIns="34290" rIns="68580" bIns="34290" rtlCol="0">
            <a:normAutofit/>
          </a:bodyPr>
          <a:lstStyle>
            <a:defPPr>
              <a:defRPr lang="en-US"/>
            </a:defPPr>
            <a:lvl1pPr indent="0" defTabSz="914377">
              <a:lnSpc>
                <a:spcPct val="90000"/>
              </a:lnSpc>
              <a:spcBef>
                <a:spcPts val="1000"/>
              </a:spcBef>
              <a:spcAft>
                <a:spcPts val="450"/>
              </a:spcAft>
              <a:buFont typeface="Arial" panose="020B0604020202020204" pitchFamily="34" charset="0"/>
              <a:buNone/>
              <a:defRPr sz="2400" b="1"/>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a:t>Cory alters Block 103 by changing the Title holder to back to himself.</a:t>
            </a:r>
          </a:p>
          <a:p>
            <a:endParaRPr lang="en-US"/>
          </a:p>
        </p:txBody>
      </p:sp>
      <p:sp>
        <p:nvSpPr>
          <p:cNvPr id="58" name="TextBox 57"/>
          <p:cNvSpPr txBox="1"/>
          <p:nvPr/>
        </p:nvSpPr>
        <p:spPr>
          <a:xfrm>
            <a:off x="4581367" y="4704470"/>
            <a:ext cx="4562633" cy="1175335"/>
          </a:xfrm>
          <a:prstGeom prst="rect">
            <a:avLst/>
          </a:prstGeom>
        </p:spPr>
        <p:txBody>
          <a:bodyPr vert="horz" lIns="68580" tIns="34290" rIns="68580" bIns="34290" rtlCol="0">
            <a:noAutofit/>
          </a:bodyPr>
          <a:lstStyle>
            <a:defPPr>
              <a:defRPr lang="en-US"/>
            </a:defPPr>
            <a:lvl1pPr indent="0" defTabSz="914377">
              <a:lnSpc>
                <a:spcPct val="90000"/>
              </a:lnSpc>
              <a:spcBef>
                <a:spcPts val="1000"/>
              </a:spcBef>
              <a:spcAft>
                <a:spcPts val="450"/>
              </a:spcAft>
              <a:buFont typeface="Arial" panose="020B0604020202020204" pitchFamily="34" charset="0"/>
              <a:buNone/>
              <a:defRPr sz="2100" b="1">
                <a:solidFill>
                  <a:srgbClr val="FF0000"/>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2000"/>
              <a:t>Change in Record changes the HASH.  Hash no longer links to the previous hash</a:t>
            </a:r>
          </a:p>
          <a:p>
            <a:pPr marL="627063" indent="-339725">
              <a:buFont typeface="Wingdings" panose="05000000000000000000" pitchFamily="2" charset="2"/>
              <a:buChar char="ü"/>
            </a:pPr>
            <a:r>
              <a:rPr lang="en-US" sz="2200" b="0">
                <a:solidFill>
                  <a:schemeClr val="tx1"/>
                </a:solidFill>
              </a:rPr>
              <a:t>No new Block Created     </a:t>
            </a:r>
          </a:p>
          <a:p>
            <a:endParaRPr lang="en-US">
              <a:solidFill>
                <a:schemeClr val="tx1"/>
              </a:solidFill>
            </a:endParaRPr>
          </a:p>
        </p:txBody>
      </p:sp>
      <p:pic>
        <p:nvPicPr>
          <p:cNvPr id="53" name="Picture 52"/>
          <p:cNvPicPr>
            <a:picLocks noChangeAspect="1"/>
          </p:cNvPicPr>
          <p:nvPr/>
        </p:nvPicPr>
        <p:blipFill>
          <a:blip r:embed="rId4"/>
          <a:stretch>
            <a:fillRect/>
          </a:stretch>
        </p:blipFill>
        <p:spPr>
          <a:xfrm>
            <a:off x="3752518" y="5606044"/>
            <a:ext cx="385763" cy="378619"/>
          </a:xfrm>
          <a:prstGeom prst="rect">
            <a:avLst/>
          </a:prstGeom>
        </p:spPr>
      </p:pic>
      <p:cxnSp>
        <p:nvCxnSpPr>
          <p:cNvPr id="55" name="Straight Connector 54"/>
          <p:cNvCxnSpPr/>
          <p:nvPr/>
        </p:nvCxnSpPr>
        <p:spPr>
          <a:xfrm>
            <a:off x="3311838" y="5774626"/>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57" name="Picture 2" descr="Image result for red 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3606986" y="5468849"/>
            <a:ext cx="636815" cy="636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8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04" y="155292"/>
            <a:ext cx="7886700" cy="652487"/>
          </a:xfrm>
        </p:spPr>
        <p:txBody>
          <a:bodyPr>
            <a:normAutofit fontScale="90000"/>
          </a:bodyPr>
          <a:lstStyle/>
          <a:p>
            <a:r>
              <a:rPr lang="en-US" b="1" dirty="0"/>
              <a:t>What is a Hash?</a:t>
            </a:r>
          </a:p>
        </p:txBody>
      </p:sp>
      <p:cxnSp>
        <p:nvCxnSpPr>
          <p:cNvPr id="9" name="Straight Connector 8"/>
          <p:cNvCxnSpPr/>
          <p:nvPr/>
        </p:nvCxnSpPr>
        <p:spPr>
          <a:xfrm>
            <a:off x="0" y="736125"/>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99686" y="883767"/>
            <a:ext cx="8770296" cy="4262999"/>
          </a:xfrm>
          <a:prstGeom prst="rect">
            <a:avLst/>
          </a:prstGeom>
        </p:spPr>
      </p:pic>
      <p:sp>
        <p:nvSpPr>
          <p:cNvPr id="12" name="Content Placeholder 2">
            <a:hlinkClick r:id="rId4"/>
            <a:extLst>
              <a:ext uri="{FF2B5EF4-FFF2-40B4-BE49-F238E27FC236}">
                <a16:creationId xmlns:a16="http://schemas.microsoft.com/office/drawing/2014/main" id="{FD11770D-6EB9-4373-8185-5E25D0A39047}"/>
              </a:ext>
            </a:extLst>
          </p:cNvPr>
          <p:cNvSpPr txBox="1">
            <a:spLocks/>
          </p:cNvSpPr>
          <p:nvPr/>
        </p:nvSpPr>
        <p:spPr>
          <a:xfrm>
            <a:off x="586063" y="5080859"/>
            <a:ext cx="8383919" cy="1777141"/>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https://anders.com/blockchain/blockchain.html</a:t>
            </a:r>
          </a:p>
        </p:txBody>
      </p:sp>
      <p:pic>
        <p:nvPicPr>
          <p:cNvPr id="1026" name="Picture 2" descr="1500">
            <a:extLst>
              <a:ext uri="{FF2B5EF4-FFF2-40B4-BE49-F238E27FC236}">
                <a16:creationId xmlns:a16="http://schemas.microsoft.com/office/drawing/2014/main" id="{1088C3B5-7668-4FD1-B097-DC10719602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686" y="5417509"/>
            <a:ext cx="898230" cy="89823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D60B7DCD-893E-4DB4-AB2F-674B69B30E90}"/>
              </a:ext>
            </a:extLst>
          </p:cNvPr>
          <p:cNvCxnSpPr/>
          <p:nvPr/>
        </p:nvCxnSpPr>
        <p:spPr>
          <a:xfrm flipV="1">
            <a:off x="430619" y="2459377"/>
            <a:ext cx="233916" cy="292601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73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39412B-7473-438F-8976-AAB7030BD010}"/>
              </a:ext>
            </a:extLst>
          </p:cNvPr>
          <p:cNvSpPr txBox="1">
            <a:spLocks/>
          </p:cNvSpPr>
          <p:nvPr/>
        </p:nvSpPr>
        <p:spPr>
          <a:xfrm>
            <a:off x="114301" y="142875"/>
            <a:ext cx="8810624"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Use Case:  Addition of Smart Contracts</a:t>
            </a:r>
          </a:p>
        </p:txBody>
      </p:sp>
      <p:cxnSp>
        <p:nvCxnSpPr>
          <p:cNvPr id="8" name="Straight Connector 7">
            <a:extLst>
              <a:ext uri="{FF2B5EF4-FFF2-40B4-BE49-F238E27FC236}">
                <a16:creationId xmlns:a16="http://schemas.microsoft.com/office/drawing/2014/main" id="{1E6C6180-D029-4E7B-B07E-CB45C567F55D}"/>
              </a:ext>
            </a:extLst>
          </p:cNvPr>
          <p:cNvCxnSpPr/>
          <p:nvPr/>
        </p:nvCxnSpPr>
        <p:spPr>
          <a:xfrm>
            <a:off x="0" y="72247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537240" y="5516110"/>
            <a:ext cx="385763" cy="378619"/>
          </a:xfrm>
          <a:prstGeom prst="rect">
            <a:avLst/>
          </a:prstGeom>
        </p:spPr>
      </p:pic>
      <p:pic>
        <p:nvPicPr>
          <p:cNvPr id="29" name="Picture 28"/>
          <p:cNvPicPr>
            <a:picLocks noChangeAspect="1"/>
          </p:cNvPicPr>
          <p:nvPr/>
        </p:nvPicPr>
        <p:blipFill>
          <a:blip r:embed="rId3"/>
          <a:stretch>
            <a:fillRect/>
          </a:stretch>
        </p:blipFill>
        <p:spPr>
          <a:xfrm>
            <a:off x="1363684" y="5516527"/>
            <a:ext cx="385763" cy="378619"/>
          </a:xfrm>
          <a:prstGeom prst="rect">
            <a:avLst/>
          </a:prstGeom>
        </p:spPr>
      </p:pic>
      <p:sp>
        <p:nvSpPr>
          <p:cNvPr id="31" name="Content Placeholder 2">
            <a:extLst>
              <a:ext uri="{FF2B5EF4-FFF2-40B4-BE49-F238E27FC236}">
                <a16:creationId xmlns:a16="http://schemas.microsoft.com/office/drawing/2014/main" id="{62256E1B-BE14-4AB4-8B20-79A5EE1AC11A}"/>
              </a:ext>
            </a:extLst>
          </p:cNvPr>
          <p:cNvSpPr txBox="1">
            <a:spLocks/>
          </p:cNvSpPr>
          <p:nvPr/>
        </p:nvSpPr>
        <p:spPr>
          <a:xfrm>
            <a:off x="1363684" y="5888780"/>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101  </a:t>
            </a:r>
          </a:p>
        </p:txBody>
      </p:sp>
      <p:sp>
        <p:nvSpPr>
          <p:cNvPr id="32" name="Content Placeholder 2">
            <a:extLst>
              <a:ext uri="{FF2B5EF4-FFF2-40B4-BE49-F238E27FC236}">
                <a16:creationId xmlns:a16="http://schemas.microsoft.com/office/drawing/2014/main" id="{62256E1B-BE14-4AB4-8B20-79A5EE1AC11A}"/>
              </a:ext>
            </a:extLst>
          </p:cNvPr>
          <p:cNvSpPr txBox="1">
            <a:spLocks/>
          </p:cNvSpPr>
          <p:nvPr/>
        </p:nvSpPr>
        <p:spPr>
          <a:xfrm>
            <a:off x="492569" y="5864424"/>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100  </a:t>
            </a:r>
          </a:p>
        </p:txBody>
      </p:sp>
      <p:cxnSp>
        <p:nvCxnSpPr>
          <p:cNvPr id="6" name="Straight Connector 5"/>
          <p:cNvCxnSpPr>
            <a:stCxn id="28" idx="3"/>
            <a:endCxn id="29" idx="1"/>
          </p:cNvCxnSpPr>
          <p:nvPr/>
        </p:nvCxnSpPr>
        <p:spPr>
          <a:xfrm>
            <a:off x="923003" y="5705419"/>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2198951" y="5525320"/>
            <a:ext cx="385763" cy="378619"/>
          </a:xfrm>
          <a:prstGeom prst="rect">
            <a:avLst/>
          </a:prstGeom>
        </p:spPr>
      </p:pic>
      <p:sp>
        <p:nvSpPr>
          <p:cNvPr id="34" name="Content Placeholder 2">
            <a:extLst>
              <a:ext uri="{FF2B5EF4-FFF2-40B4-BE49-F238E27FC236}">
                <a16:creationId xmlns:a16="http://schemas.microsoft.com/office/drawing/2014/main" id="{62256E1B-BE14-4AB4-8B20-79A5EE1AC11A}"/>
              </a:ext>
            </a:extLst>
          </p:cNvPr>
          <p:cNvSpPr txBox="1">
            <a:spLocks/>
          </p:cNvSpPr>
          <p:nvPr/>
        </p:nvSpPr>
        <p:spPr>
          <a:xfrm>
            <a:off x="2198951" y="5897573"/>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102  </a:t>
            </a:r>
          </a:p>
        </p:txBody>
      </p:sp>
      <p:cxnSp>
        <p:nvCxnSpPr>
          <p:cNvPr id="35" name="Straight Connector 34"/>
          <p:cNvCxnSpPr/>
          <p:nvPr/>
        </p:nvCxnSpPr>
        <p:spPr>
          <a:xfrm>
            <a:off x="1740687" y="5705420"/>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a:stretch>
            <a:fillRect/>
          </a:stretch>
        </p:blipFill>
        <p:spPr>
          <a:xfrm>
            <a:off x="3043011" y="5516528"/>
            <a:ext cx="385763" cy="378619"/>
          </a:xfrm>
          <a:prstGeom prst="rect">
            <a:avLst/>
          </a:prstGeom>
        </p:spPr>
      </p:pic>
      <p:sp>
        <p:nvSpPr>
          <p:cNvPr id="27" name="Content Placeholder 2">
            <a:extLst>
              <a:ext uri="{FF2B5EF4-FFF2-40B4-BE49-F238E27FC236}">
                <a16:creationId xmlns:a16="http://schemas.microsoft.com/office/drawing/2014/main" id="{62256E1B-BE14-4AB4-8B20-79A5EE1AC11A}"/>
              </a:ext>
            </a:extLst>
          </p:cNvPr>
          <p:cNvSpPr txBox="1">
            <a:spLocks/>
          </p:cNvSpPr>
          <p:nvPr/>
        </p:nvSpPr>
        <p:spPr>
          <a:xfrm>
            <a:off x="3043011" y="5888781"/>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103  </a:t>
            </a:r>
          </a:p>
        </p:txBody>
      </p:sp>
      <p:cxnSp>
        <p:nvCxnSpPr>
          <p:cNvPr id="36" name="Straight Connector 35"/>
          <p:cNvCxnSpPr/>
          <p:nvPr/>
        </p:nvCxnSpPr>
        <p:spPr>
          <a:xfrm>
            <a:off x="2584747" y="5696629"/>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3"/>
          <a:stretch>
            <a:fillRect/>
          </a:stretch>
        </p:blipFill>
        <p:spPr>
          <a:xfrm>
            <a:off x="5233761" y="5507003"/>
            <a:ext cx="385763" cy="378619"/>
          </a:xfrm>
          <a:prstGeom prst="rect">
            <a:avLst/>
          </a:prstGeom>
        </p:spPr>
      </p:pic>
      <p:cxnSp>
        <p:nvCxnSpPr>
          <p:cNvPr id="53" name="Straight Connector 52"/>
          <p:cNvCxnSpPr>
            <a:endCxn id="51" idx="1"/>
          </p:cNvCxnSpPr>
          <p:nvPr/>
        </p:nvCxnSpPr>
        <p:spPr>
          <a:xfrm>
            <a:off x="4756447" y="5687104"/>
            <a:ext cx="477314" cy="9209"/>
          </a:xfrm>
          <a:prstGeom prst="line">
            <a:avLst/>
          </a:prstGeom>
        </p:spPr>
        <p:style>
          <a:lnRef idx="1">
            <a:schemeClr val="accent1"/>
          </a:lnRef>
          <a:fillRef idx="0">
            <a:schemeClr val="accent1"/>
          </a:fillRef>
          <a:effectRef idx="0">
            <a:schemeClr val="accent1"/>
          </a:effectRef>
          <a:fontRef idx="minor">
            <a:schemeClr val="tx1"/>
          </a:fontRef>
        </p:style>
      </p:cxnSp>
      <p:pic>
        <p:nvPicPr>
          <p:cNvPr id="54" name="Picture 2" descr="Image result for smart contracts"/>
          <p:cNvPicPr>
            <a:picLocks noChangeAspect="1" noChangeArrowheads="1"/>
          </p:cNvPicPr>
          <p:nvPr/>
        </p:nvPicPr>
        <p:blipFill rotWithShape="1">
          <a:blip r:embed="rId4">
            <a:extLst>
              <a:ext uri="{28A0092B-C50C-407E-A947-70E740481C1C}">
                <a14:useLocalDpi xmlns:a14="http://schemas.microsoft.com/office/drawing/2010/main" val="0"/>
              </a:ext>
            </a:extLst>
          </a:blip>
          <a:srcRect l="33053" r="34300" b="26837"/>
          <a:stretch/>
        </p:blipFill>
        <p:spPr bwMode="auto">
          <a:xfrm>
            <a:off x="4008097" y="5369711"/>
            <a:ext cx="692902" cy="689836"/>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p:cNvCxnSpPr/>
          <p:nvPr/>
        </p:nvCxnSpPr>
        <p:spPr>
          <a:xfrm>
            <a:off x="3449498" y="5705104"/>
            <a:ext cx="530024"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Content Placeholder 2">
            <a:extLst>
              <a:ext uri="{FF2B5EF4-FFF2-40B4-BE49-F238E27FC236}">
                <a16:creationId xmlns:a16="http://schemas.microsoft.com/office/drawing/2014/main" id="{62256E1B-BE14-4AB4-8B20-79A5EE1AC11A}"/>
              </a:ext>
            </a:extLst>
          </p:cNvPr>
          <p:cNvSpPr txBox="1">
            <a:spLocks/>
          </p:cNvSpPr>
          <p:nvPr/>
        </p:nvSpPr>
        <p:spPr>
          <a:xfrm>
            <a:off x="4932706" y="5913696"/>
            <a:ext cx="1048993" cy="261581"/>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New Block  </a:t>
            </a:r>
          </a:p>
        </p:txBody>
      </p:sp>
      <p:sp>
        <p:nvSpPr>
          <p:cNvPr id="5" name="TextBox 4"/>
          <p:cNvSpPr txBox="1"/>
          <p:nvPr/>
        </p:nvSpPr>
        <p:spPr>
          <a:xfrm>
            <a:off x="5619524" y="2512504"/>
            <a:ext cx="3381375" cy="1200329"/>
          </a:xfrm>
          <a:prstGeom prst="rect">
            <a:avLst/>
          </a:prstGeom>
          <a:noFill/>
        </p:spPr>
        <p:txBody>
          <a:bodyPr wrap="square" rtlCol="0">
            <a:spAutoFit/>
          </a:bodyPr>
          <a:lstStyle/>
          <a:p>
            <a:r>
              <a:rPr lang="en-US"/>
              <a:t>A smart contract is added by ___ to require registration with the Department of Motor Vehicles before any sale is complete.</a:t>
            </a:r>
          </a:p>
        </p:txBody>
      </p:sp>
      <p:pic>
        <p:nvPicPr>
          <p:cNvPr id="8194" name="Picture 2" descr="Image result for dm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7900" y="1381773"/>
            <a:ext cx="2012950" cy="11307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524500" y="1238250"/>
            <a:ext cx="3400425" cy="2752725"/>
          </a:xfrm>
          <a:prstGeom prst="rect">
            <a:avLst/>
          </a:prstGeom>
          <a:noFill/>
          <a:ln w="76200">
            <a:solidFill>
              <a:schemeClr val="tx1"/>
            </a:solidFill>
          </a:ln>
        </p:spPr>
        <p:txBody>
          <a:bodyPr wrap="square" rtlCol="0">
            <a:spAutoFit/>
          </a:bodyPr>
          <a:lstStyle/>
          <a:p>
            <a:endParaRPr lang="en-US"/>
          </a:p>
        </p:txBody>
      </p:sp>
      <p:pic>
        <p:nvPicPr>
          <p:cNvPr id="3" name="Picture 2"/>
          <p:cNvPicPr>
            <a:picLocks noChangeAspect="1"/>
          </p:cNvPicPr>
          <p:nvPr/>
        </p:nvPicPr>
        <p:blipFill>
          <a:blip r:embed="rId6"/>
          <a:stretch>
            <a:fillRect/>
          </a:stretch>
        </p:blipFill>
        <p:spPr>
          <a:xfrm>
            <a:off x="267757" y="893788"/>
            <a:ext cx="5094930" cy="4021111"/>
          </a:xfrm>
          <a:prstGeom prst="rect">
            <a:avLst/>
          </a:prstGeom>
        </p:spPr>
      </p:pic>
    </p:spTree>
    <p:extLst>
      <p:ext uri="{BB962C8B-B14F-4D97-AF65-F5344CB8AC3E}">
        <p14:creationId xmlns:p14="http://schemas.microsoft.com/office/powerpoint/2010/main" val="1856976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62256E1B-BE14-4AB4-8B20-79A5EE1AC11A}"/>
              </a:ext>
            </a:extLst>
          </p:cNvPr>
          <p:cNvSpPr txBox="1">
            <a:spLocks/>
          </p:cNvSpPr>
          <p:nvPr/>
        </p:nvSpPr>
        <p:spPr>
          <a:xfrm>
            <a:off x="4831669" y="1287250"/>
            <a:ext cx="3921806" cy="3034081"/>
          </a:xfrm>
          <a:prstGeom prst="rect">
            <a:avLst/>
          </a:prstGeom>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400" b="1" dirty="0"/>
              <a:t>Blockchain Transaction:  </a:t>
            </a:r>
          </a:p>
          <a:p>
            <a:pPr marL="0" indent="0">
              <a:spcAft>
                <a:spcPts val="450"/>
              </a:spcAft>
              <a:buNone/>
            </a:pPr>
            <a:r>
              <a:rPr lang="en-US" sz="2400" dirty="0"/>
              <a:t>Kim sells the car to Alan, but the transaction fails. </a:t>
            </a:r>
          </a:p>
          <a:p>
            <a:pPr>
              <a:spcAft>
                <a:spcPts val="450"/>
              </a:spcAft>
              <a:buFont typeface="Wingdings" panose="05000000000000000000" pitchFamily="2" charset="2"/>
              <a:buChar char="ü"/>
            </a:pPr>
            <a:r>
              <a:rPr lang="en-US" sz="2200" dirty="0"/>
              <a:t>Transaction                      Why?</a:t>
            </a:r>
          </a:p>
          <a:p>
            <a:pPr marL="132159" indent="0">
              <a:spcAft>
                <a:spcPts val="450"/>
              </a:spcAft>
              <a:buNone/>
            </a:pPr>
            <a:endParaRPr lang="en-US" sz="2400" dirty="0"/>
          </a:p>
        </p:txBody>
      </p:sp>
      <p:sp>
        <p:nvSpPr>
          <p:cNvPr id="7" name="Title 1">
            <a:extLst>
              <a:ext uri="{FF2B5EF4-FFF2-40B4-BE49-F238E27FC236}">
                <a16:creationId xmlns:a16="http://schemas.microsoft.com/office/drawing/2014/main" id="{1239412B-7473-438F-8976-AAB7030BD010}"/>
              </a:ext>
            </a:extLst>
          </p:cNvPr>
          <p:cNvSpPr txBox="1">
            <a:spLocks/>
          </p:cNvSpPr>
          <p:nvPr/>
        </p:nvSpPr>
        <p:spPr>
          <a:xfrm>
            <a:off x="114301" y="142875"/>
            <a:ext cx="8639174"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Use Case:  Addition of Smart Contracts</a:t>
            </a:r>
          </a:p>
        </p:txBody>
      </p:sp>
      <p:cxnSp>
        <p:nvCxnSpPr>
          <p:cNvPr id="8" name="Straight Connector 7">
            <a:extLst>
              <a:ext uri="{FF2B5EF4-FFF2-40B4-BE49-F238E27FC236}">
                <a16:creationId xmlns:a16="http://schemas.microsoft.com/office/drawing/2014/main" id="{1E6C6180-D029-4E7B-B07E-CB45C567F55D}"/>
              </a:ext>
            </a:extLst>
          </p:cNvPr>
          <p:cNvCxnSpPr/>
          <p:nvPr/>
        </p:nvCxnSpPr>
        <p:spPr>
          <a:xfrm>
            <a:off x="0" y="72247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537240" y="5516110"/>
            <a:ext cx="385763" cy="378619"/>
          </a:xfrm>
          <a:prstGeom prst="rect">
            <a:avLst/>
          </a:prstGeom>
        </p:spPr>
      </p:pic>
      <p:pic>
        <p:nvPicPr>
          <p:cNvPr id="29" name="Picture 28"/>
          <p:cNvPicPr>
            <a:picLocks noChangeAspect="1"/>
          </p:cNvPicPr>
          <p:nvPr/>
        </p:nvPicPr>
        <p:blipFill>
          <a:blip r:embed="rId3"/>
          <a:stretch>
            <a:fillRect/>
          </a:stretch>
        </p:blipFill>
        <p:spPr>
          <a:xfrm>
            <a:off x="1363684" y="5516527"/>
            <a:ext cx="385763" cy="378619"/>
          </a:xfrm>
          <a:prstGeom prst="rect">
            <a:avLst/>
          </a:prstGeom>
        </p:spPr>
      </p:pic>
      <p:sp>
        <p:nvSpPr>
          <p:cNvPr id="31" name="Content Placeholder 2">
            <a:extLst>
              <a:ext uri="{FF2B5EF4-FFF2-40B4-BE49-F238E27FC236}">
                <a16:creationId xmlns:a16="http://schemas.microsoft.com/office/drawing/2014/main" id="{62256E1B-BE14-4AB4-8B20-79A5EE1AC11A}"/>
              </a:ext>
            </a:extLst>
          </p:cNvPr>
          <p:cNvSpPr txBox="1">
            <a:spLocks/>
          </p:cNvSpPr>
          <p:nvPr/>
        </p:nvSpPr>
        <p:spPr>
          <a:xfrm>
            <a:off x="1363684" y="5888780"/>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101  </a:t>
            </a:r>
          </a:p>
        </p:txBody>
      </p:sp>
      <p:sp>
        <p:nvSpPr>
          <p:cNvPr id="32" name="Content Placeholder 2">
            <a:extLst>
              <a:ext uri="{FF2B5EF4-FFF2-40B4-BE49-F238E27FC236}">
                <a16:creationId xmlns:a16="http://schemas.microsoft.com/office/drawing/2014/main" id="{62256E1B-BE14-4AB4-8B20-79A5EE1AC11A}"/>
              </a:ext>
            </a:extLst>
          </p:cNvPr>
          <p:cNvSpPr txBox="1">
            <a:spLocks/>
          </p:cNvSpPr>
          <p:nvPr/>
        </p:nvSpPr>
        <p:spPr>
          <a:xfrm>
            <a:off x="492569" y="5864424"/>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100  </a:t>
            </a:r>
          </a:p>
        </p:txBody>
      </p:sp>
      <p:cxnSp>
        <p:nvCxnSpPr>
          <p:cNvPr id="6" name="Straight Connector 5"/>
          <p:cNvCxnSpPr>
            <a:stCxn id="28" idx="3"/>
            <a:endCxn id="29" idx="1"/>
          </p:cNvCxnSpPr>
          <p:nvPr/>
        </p:nvCxnSpPr>
        <p:spPr>
          <a:xfrm>
            <a:off x="923003" y="5705419"/>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2198951" y="5525320"/>
            <a:ext cx="385763" cy="378619"/>
          </a:xfrm>
          <a:prstGeom prst="rect">
            <a:avLst/>
          </a:prstGeom>
        </p:spPr>
      </p:pic>
      <p:sp>
        <p:nvSpPr>
          <p:cNvPr id="34" name="Content Placeholder 2">
            <a:extLst>
              <a:ext uri="{FF2B5EF4-FFF2-40B4-BE49-F238E27FC236}">
                <a16:creationId xmlns:a16="http://schemas.microsoft.com/office/drawing/2014/main" id="{62256E1B-BE14-4AB4-8B20-79A5EE1AC11A}"/>
              </a:ext>
            </a:extLst>
          </p:cNvPr>
          <p:cNvSpPr txBox="1">
            <a:spLocks/>
          </p:cNvSpPr>
          <p:nvPr/>
        </p:nvSpPr>
        <p:spPr>
          <a:xfrm>
            <a:off x="2198951" y="5897573"/>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102  </a:t>
            </a:r>
          </a:p>
        </p:txBody>
      </p:sp>
      <p:cxnSp>
        <p:nvCxnSpPr>
          <p:cNvPr id="35" name="Straight Connector 34"/>
          <p:cNvCxnSpPr/>
          <p:nvPr/>
        </p:nvCxnSpPr>
        <p:spPr>
          <a:xfrm>
            <a:off x="1740687" y="5705420"/>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a:stretch>
            <a:fillRect/>
          </a:stretch>
        </p:blipFill>
        <p:spPr>
          <a:xfrm>
            <a:off x="3043011" y="5516528"/>
            <a:ext cx="385763" cy="378619"/>
          </a:xfrm>
          <a:prstGeom prst="rect">
            <a:avLst/>
          </a:prstGeom>
        </p:spPr>
      </p:pic>
      <p:sp>
        <p:nvSpPr>
          <p:cNvPr id="27" name="Content Placeholder 2">
            <a:extLst>
              <a:ext uri="{FF2B5EF4-FFF2-40B4-BE49-F238E27FC236}">
                <a16:creationId xmlns:a16="http://schemas.microsoft.com/office/drawing/2014/main" id="{62256E1B-BE14-4AB4-8B20-79A5EE1AC11A}"/>
              </a:ext>
            </a:extLst>
          </p:cNvPr>
          <p:cNvSpPr txBox="1">
            <a:spLocks/>
          </p:cNvSpPr>
          <p:nvPr/>
        </p:nvSpPr>
        <p:spPr>
          <a:xfrm>
            <a:off x="3043011" y="5888781"/>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103  </a:t>
            </a:r>
          </a:p>
        </p:txBody>
      </p:sp>
      <p:cxnSp>
        <p:nvCxnSpPr>
          <p:cNvPr id="36" name="Straight Connector 35"/>
          <p:cNvCxnSpPr/>
          <p:nvPr/>
        </p:nvCxnSpPr>
        <p:spPr>
          <a:xfrm>
            <a:off x="2584747" y="5696629"/>
            <a:ext cx="440681" cy="417"/>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07081" y="2876334"/>
            <a:ext cx="3901494" cy="23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Content Placeholder 2">
            <a:extLst>
              <a:ext uri="{FF2B5EF4-FFF2-40B4-BE49-F238E27FC236}">
                <a16:creationId xmlns:a16="http://schemas.microsoft.com/office/drawing/2014/main" id="{55D46DA2-E933-417D-A0B0-D5CC2AF7B252}"/>
              </a:ext>
            </a:extLst>
          </p:cNvPr>
          <p:cNvSpPr txBox="1">
            <a:spLocks/>
          </p:cNvSpPr>
          <p:nvPr/>
        </p:nvSpPr>
        <p:spPr>
          <a:xfrm>
            <a:off x="430892" y="1738681"/>
            <a:ext cx="3901494" cy="3480628"/>
          </a:xfrm>
          <a:prstGeom prst="rect">
            <a:avLst/>
          </a:prstGeom>
          <a:ln w="76200">
            <a:solidFill>
              <a:schemeClr val="tx1"/>
            </a:solidFill>
          </a:ln>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100" b="1">
                <a:solidFill>
                  <a:srgbClr val="FF0000"/>
                </a:solidFill>
              </a:rPr>
              <a:t>Block 104</a:t>
            </a:r>
          </a:p>
          <a:p>
            <a:pPr marL="41672" indent="0">
              <a:lnSpc>
                <a:spcPct val="120000"/>
              </a:lnSpc>
              <a:spcBef>
                <a:spcPts val="0"/>
              </a:spcBef>
              <a:buNone/>
            </a:pPr>
            <a:r>
              <a:rPr lang="en-US" sz="1500"/>
              <a:t>Previous Hash: </a:t>
            </a:r>
            <a:r>
              <a:rPr lang="en-US" sz="1050"/>
              <a:t> jKla781d-4358-cjao5848a3-89jlxlejb8s0ak</a:t>
            </a:r>
          </a:p>
          <a:p>
            <a:pPr marL="727472" indent="0">
              <a:lnSpc>
                <a:spcPct val="120000"/>
              </a:lnSpc>
              <a:spcBef>
                <a:spcPts val="0"/>
              </a:spcBef>
              <a:buNone/>
            </a:pPr>
            <a:r>
              <a:rPr lang="en-US" sz="1500"/>
              <a:t>Hash: </a:t>
            </a:r>
            <a:r>
              <a:rPr lang="en-US" sz="1050"/>
              <a:t>a8akdidb-a8d9-a98ldkac99-jas8jalwpqzod</a:t>
            </a:r>
          </a:p>
          <a:p>
            <a:pPr marL="217885" indent="0">
              <a:lnSpc>
                <a:spcPct val="120000"/>
              </a:lnSpc>
              <a:spcBef>
                <a:spcPts val="0"/>
              </a:spcBef>
              <a:buNone/>
            </a:pPr>
            <a:r>
              <a:rPr lang="en-US" sz="1500"/>
              <a:t>Time stamp: </a:t>
            </a:r>
            <a:r>
              <a:rPr lang="en-US" sz="1050"/>
              <a:t>September 4, 2018 9:15am CST</a:t>
            </a:r>
          </a:p>
        </p:txBody>
      </p:sp>
      <p:sp>
        <p:nvSpPr>
          <p:cNvPr id="39" name="TextBox 38"/>
          <p:cNvSpPr txBox="1"/>
          <p:nvPr/>
        </p:nvSpPr>
        <p:spPr>
          <a:xfrm>
            <a:off x="305770" y="2931022"/>
            <a:ext cx="2142988" cy="2423740"/>
          </a:xfrm>
          <a:prstGeom prst="rect">
            <a:avLst/>
          </a:prstGeom>
          <a:noFill/>
        </p:spPr>
        <p:txBody>
          <a:bodyPr wrap="square" rtlCol="0">
            <a:spAutoFit/>
          </a:bodyPr>
          <a:lstStyle/>
          <a:p>
            <a:pPr marL="342892" lvl="1"/>
            <a:r>
              <a:rPr lang="en-US" sz="1350"/>
              <a:t>VIN</a:t>
            </a:r>
          </a:p>
          <a:p>
            <a:pPr marL="342892" lvl="1"/>
            <a:r>
              <a:rPr lang="en-US" sz="1350"/>
              <a:t>Year	</a:t>
            </a:r>
          </a:p>
          <a:p>
            <a:pPr marL="342892" lvl="1"/>
            <a:r>
              <a:rPr lang="en-US" sz="1350"/>
              <a:t>Make  </a:t>
            </a:r>
          </a:p>
          <a:p>
            <a:pPr marL="342892" lvl="1"/>
            <a:r>
              <a:rPr lang="en-US" sz="1350"/>
              <a:t>Model  </a:t>
            </a:r>
          </a:p>
          <a:p>
            <a:pPr marL="342892" lvl="1"/>
            <a:r>
              <a:rPr lang="en-US" sz="1350"/>
              <a:t>Color</a:t>
            </a:r>
          </a:p>
          <a:p>
            <a:pPr marL="342892" lvl="1"/>
            <a:r>
              <a:rPr lang="en-US" sz="1350"/>
              <a:t>Titleholder</a:t>
            </a:r>
          </a:p>
          <a:p>
            <a:pPr marL="342892" lvl="1"/>
            <a:r>
              <a:rPr lang="en-US" sz="1350"/>
              <a:t>Insurance Coverage Registration </a:t>
            </a:r>
          </a:p>
          <a:p>
            <a:pPr marL="342892" lvl="1"/>
            <a:r>
              <a:rPr lang="en-US" sz="1350"/>
              <a:t>Status</a:t>
            </a:r>
          </a:p>
          <a:p>
            <a:pPr marL="342892" lvl="1"/>
            <a:endParaRPr lang="en-US" sz="600"/>
          </a:p>
          <a:p>
            <a:pPr marL="342892" lvl="1"/>
            <a:r>
              <a:rPr lang="en-US" sz="1350"/>
              <a:t>Smart Contract</a:t>
            </a:r>
          </a:p>
          <a:p>
            <a:endParaRPr lang="en-US" sz="1050"/>
          </a:p>
        </p:txBody>
      </p:sp>
      <p:sp>
        <p:nvSpPr>
          <p:cNvPr id="40" name="TextBox 39"/>
          <p:cNvSpPr txBox="1"/>
          <p:nvPr/>
        </p:nvSpPr>
        <p:spPr>
          <a:xfrm>
            <a:off x="1916231" y="2921433"/>
            <a:ext cx="2154015" cy="2423740"/>
          </a:xfrm>
          <a:prstGeom prst="rect">
            <a:avLst/>
          </a:prstGeom>
          <a:noFill/>
        </p:spPr>
        <p:txBody>
          <a:bodyPr wrap="square" rtlCol="0">
            <a:spAutoFit/>
          </a:bodyPr>
          <a:lstStyle/>
          <a:p>
            <a:pPr marL="342892" lvl="1"/>
            <a:r>
              <a:rPr lang="en-US" sz="1350"/>
              <a:t>1L81SJX26SA003608</a:t>
            </a:r>
          </a:p>
          <a:p>
            <a:pPr marL="342892" lvl="1"/>
            <a:r>
              <a:rPr lang="en-US" sz="1350"/>
              <a:t>2018</a:t>
            </a:r>
          </a:p>
          <a:p>
            <a:pPr marL="342892" lvl="1"/>
            <a:r>
              <a:rPr lang="en-US" sz="1350"/>
              <a:t>Tesla		  </a:t>
            </a:r>
          </a:p>
          <a:p>
            <a:pPr marL="342892" lvl="1"/>
            <a:r>
              <a:rPr lang="en-US" sz="1350"/>
              <a:t>Model X  </a:t>
            </a:r>
          </a:p>
          <a:p>
            <a:pPr marL="342892" lvl="1"/>
            <a:r>
              <a:rPr lang="en-US" sz="1350"/>
              <a:t>Blue  </a:t>
            </a:r>
          </a:p>
          <a:p>
            <a:pPr marL="342892" lvl="1"/>
            <a:r>
              <a:rPr lang="en-US" sz="1350"/>
              <a:t>Cory Campbell</a:t>
            </a:r>
          </a:p>
          <a:p>
            <a:pPr marL="342892" lvl="1"/>
            <a:r>
              <a:rPr lang="en-US" sz="1350"/>
              <a:t>[…]</a:t>
            </a:r>
          </a:p>
          <a:p>
            <a:pPr marL="342892" lvl="1"/>
            <a:r>
              <a:rPr lang="en-US" sz="1350"/>
              <a:t>[…]</a:t>
            </a:r>
          </a:p>
          <a:p>
            <a:pPr marL="342892" lvl="1"/>
            <a:r>
              <a:rPr lang="en-US" sz="1350"/>
              <a:t>Complete</a:t>
            </a:r>
          </a:p>
          <a:p>
            <a:pPr marL="342892" lvl="1"/>
            <a:r>
              <a:rPr lang="en-US" sz="600"/>
              <a:t> </a:t>
            </a:r>
          </a:p>
          <a:p>
            <a:pPr marL="342892" lvl="1"/>
            <a:r>
              <a:rPr lang="en-US" sz="1350">
                <a:solidFill>
                  <a:srgbClr val="FF0000"/>
                </a:solidFill>
              </a:rPr>
              <a:t>[DMV Registration]</a:t>
            </a:r>
          </a:p>
          <a:p>
            <a:endParaRPr lang="en-US" sz="1050"/>
          </a:p>
        </p:txBody>
      </p:sp>
      <p:cxnSp>
        <p:nvCxnSpPr>
          <p:cNvPr id="41" name="Straight Connector 40"/>
          <p:cNvCxnSpPr/>
          <p:nvPr/>
        </p:nvCxnSpPr>
        <p:spPr>
          <a:xfrm>
            <a:off x="713792" y="3157687"/>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0122" y="356037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6452" y="3766071"/>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49731" y="396540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46452" y="4158389"/>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46452" y="4378073"/>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32456" y="4588008"/>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18460" y="4787560"/>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87478" y="512228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32456" y="3365480"/>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3"/>
          <a:stretch>
            <a:fillRect/>
          </a:stretch>
        </p:blipFill>
        <p:spPr>
          <a:xfrm>
            <a:off x="3871686" y="5507003"/>
            <a:ext cx="385763" cy="378619"/>
          </a:xfrm>
          <a:prstGeom prst="rect">
            <a:avLst/>
          </a:prstGeom>
        </p:spPr>
      </p:pic>
      <p:sp>
        <p:nvSpPr>
          <p:cNvPr id="52" name="Content Placeholder 2">
            <a:extLst>
              <a:ext uri="{FF2B5EF4-FFF2-40B4-BE49-F238E27FC236}">
                <a16:creationId xmlns:a16="http://schemas.microsoft.com/office/drawing/2014/main" id="{62256E1B-BE14-4AB4-8B20-79A5EE1AC11A}"/>
              </a:ext>
            </a:extLst>
          </p:cNvPr>
          <p:cNvSpPr txBox="1">
            <a:spLocks/>
          </p:cNvSpPr>
          <p:nvPr/>
        </p:nvSpPr>
        <p:spPr>
          <a:xfrm>
            <a:off x="3871686" y="5879256"/>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104  </a:t>
            </a:r>
          </a:p>
        </p:txBody>
      </p:sp>
      <p:cxnSp>
        <p:nvCxnSpPr>
          <p:cNvPr id="53" name="Straight Connector 52"/>
          <p:cNvCxnSpPr/>
          <p:nvPr/>
        </p:nvCxnSpPr>
        <p:spPr>
          <a:xfrm>
            <a:off x="3413422" y="5687104"/>
            <a:ext cx="440681" cy="417"/>
          </a:xfrm>
          <a:prstGeom prst="line">
            <a:avLst/>
          </a:prstGeom>
        </p:spPr>
        <p:style>
          <a:lnRef idx="1">
            <a:schemeClr val="accent1"/>
          </a:lnRef>
          <a:fillRef idx="0">
            <a:schemeClr val="accent1"/>
          </a:fillRef>
          <a:effectRef idx="0">
            <a:schemeClr val="accent1"/>
          </a:effectRef>
          <a:fontRef idx="minor">
            <a:schemeClr val="tx1"/>
          </a:fontRef>
        </p:style>
      </p:cxnSp>
      <p:pic>
        <p:nvPicPr>
          <p:cNvPr id="54" name="Picture 2" descr="Image result for smart contracts"/>
          <p:cNvPicPr>
            <a:picLocks noChangeAspect="1" noChangeArrowheads="1"/>
          </p:cNvPicPr>
          <p:nvPr/>
        </p:nvPicPr>
        <p:blipFill rotWithShape="1">
          <a:blip r:embed="rId4">
            <a:extLst>
              <a:ext uri="{28A0092B-C50C-407E-A947-70E740481C1C}">
                <a14:useLocalDpi xmlns:a14="http://schemas.microsoft.com/office/drawing/2010/main" val="0"/>
              </a:ext>
            </a:extLst>
          </a:blip>
          <a:srcRect l="33053" r="34300" b="26837"/>
          <a:stretch/>
        </p:blipFill>
        <p:spPr bwMode="auto">
          <a:xfrm>
            <a:off x="3241937" y="6130072"/>
            <a:ext cx="692902" cy="689836"/>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3588388" y="5695894"/>
            <a:ext cx="0" cy="462753"/>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Image result for red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flipV="1">
            <a:off x="3750339" y="5433229"/>
            <a:ext cx="636815" cy="636815"/>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831669" y="3920050"/>
            <a:ext cx="4128654" cy="686010"/>
          </a:xfrm>
          <a:prstGeom prst="rect">
            <a:avLst/>
          </a:prstGeom>
        </p:spPr>
        <p:txBody>
          <a:bodyPr vert="horz" lIns="68580" tIns="34290" rIns="68580" bIns="34290" rtlCol="0">
            <a:normAutofit/>
          </a:bodyPr>
          <a:lstStyle>
            <a:defPPr>
              <a:defRPr lang="en-US"/>
            </a:defPPr>
            <a:lvl1pPr indent="0" defTabSz="914377">
              <a:lnSpc>
                <a:spcPct val="90000"/>
              </a:lnSpc>
              <a:spcBef>
                <a:spcPts val="1000"/>
              </a:spcBef>
              <a:spcAft>
                <a:spcPts val="450"/>
              </a:spcAft>
              <a:buFont typeface="Arial" panose="020B0604020202020204" pitchFamily="34" charset="0"/>
              <a:buNone/>
              <a:defRPr sz="2100" b="1">
                <a:solidFill>
                  <a:srgbClr val="FF0000"/>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a:t>Kim did not register with the DMV</a:t>
            </a:r>
          </a:p>
        </p:txBody>
      </p:sp>
      <p:sp>
        <p:nvSpPr>
          <p:cNvPr id="58" name="Content Placeholder 2">
            <a:extLst>
              <a:ext uri="{FF2B5EF4-FFF2-40B4-BE49-F238E27FC236}">
                <a16:creationId xmlns:a16="http://schemas.microsoft.com/office/drawing/2014/main" id="{62256E1B-BE14-4AB4-8B20-79A5EE1AC11A}"/>
              </a:ext>
            </a:extLst>
          </p:cNvPr>
          <p:cNvSpPr txBox="1">
            <a:spLocks/>
          </p:cNvSpPr>
          <p:nvPr/>
        </p:nvSpPr>
        <p:spPr>
          <a:xfrm>
            <a:off x="4422382" y="4525833"/>
            <a:ext cx="4947227" cy="370296"/>
          </a:xfrm>
          <a:prstGeom prst="rect">
            <a:avLst/>
          </a:prstGeom>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100" b="1">
                <a:solidFill>
                  <a:srgbClr val="FF0000"/>
                </a:solidFill>
              </a:rPr>
              <a:t>This Block Fail….Block 104 is NOT created</a:t>
            </a:r>
            <a:endParaRPr lang="en-US" sz="1800">
              <a:solidFill>
                <a:srgbClr val="FF0000"/>
              </a:solidFill>
            </a:endParaRPr>
          </a:p>
        </p:txBody>
      </p:sp>
      <p:pic>
        <p:nvPicPr>
          <p:cNvPr id="59" name="Picture 2" descr="Image result for red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flipV="1">
            <a:off x="2458949" y="1666439"/>
            <a:ext cx="488103" cy="48810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fai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3437" y="2529130"/>
            <a:ext cx="1157262" cy="65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68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ppt_x"/>
                                          </p:val>
                                        </p:tav>
                                        <p:tav tm="100000">
                                          <p:val>
                                            <p:strVal val="#ppt_x"/>
                                          </p:val>
                                        </p:tav>
                                      </p:tavLst>
                                    </p:anim>
                                    <p:anim calcmode="lin" valueType="num">
                                      <p:cBhvr additive="base">
                                        <p:cTn id="2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1782" y="4527743"/>
            <a:ext cx="8547652" cy="1673646"/>
          </a:xfrm>
          <a:prstGeom prst="rect">
            <a:avLst/>
          </a:prstGeom>
          <a:noFill/>
          <a:ln w="57150">
            <a:solidFill>
              <a:schemeClr val="tx1"/>
            </a:solidFill>
          </a:ln>
        </p:spPr>
        <p:txBody>
          <a:bodyPr wrap="square" rtlCol="0">
            <a:spAutoFit/>
          </a:bodyPr>
          <a:lstStyle/>
          <a:p>
            <a:endParaRPr lang="en-US"/>
          </a:p>
        </p:txBody>
      </p:sp>
      <p:sp>
        <p:nvSpPr>
          <p:cNvPr id="14" name="TextBox 13"/>
          <p:cNvSpPr txBox="1"/>
          <p:nvPr/>
        </p:nvSpPr>
        <p:spPr>
          <a:xfrm>
            <a:off x="361782" y="2709118"/>
            <a:ext cx="8547652" cy="1673646"/>
          </a:xfrm>
          <a:prstGeom prst="rect">
            <a:avLst/>
          </a:prstGeom>
          <a:noFill/>
          <a:ln w="57150">
            <a:solidFill>
              <a:schemeClr val="tx1"/>
            </a:solidFill>
          </a:ln>
        </p:spPr>
        <p:txBody>
          <a:bodyPr wrap="square" rtlCol="0">
            <a:spAutoFit/>
          </a:bodyPr>
          <a:lstStyle/>
          <a:p>
            <a:endParaRPr lang="en-US"/>
          </a:p>
        </p:txBody>
      </p:sp>
      <p:sp>
        <p:nvSpPr>
          <p:cNvPr id="6" name="TextBox 5"/>
          <p:cNvSpPr txBox="1"/>
          <p:nvPr/>
        </p:nvSpPr>
        <p:spPr>
          <a:xfrm>
            <a:off x="361782" y="901652"/>
            <a:ext cx="8547652" cy="1673646"/>
          </a:xfrm>
          <a:prstGeom prst="rect">
            <a:avLst/>
          </a:prstGeom>
          <a:noFill/>
          <a:ln w="57150">
            <a:solidFill>
              <a:schemeClr val="tx1"/>
            </a:solidFill>
          </a:ln>
        </p:spPr>
        <p:txBody>
          <a:bodyPr wrap="square" rtlCol="0">
            <a:spAutoFit/>
          </a:bodyPr>
          <a:lstStyle/>
          <a:p>
            <a:endParaRPr lang="en-US"/>
          </a:p>
        </p:txBody>
      </p:sp>
      <p:sp>
        <p:nvSpPr>
          <p:cNvPr id="2" name="Title 1"/>
          <p:cNvSpPr>
            <a:spLocks noGrp="1"/>
          </p:cNvSpPr>
          <p:nvPr>
            <p:ph type="title"/>
          </p:nvPr>
        </p:nvSpPr>
        <p:spPr>
          <a:xfrm>
            <a:off x="89003" y="129882"/>
            <a:ext cx="8951087" cy="634621"/>
          </a:xfrm>
        </p:spPr>
        <p:txBody>
          <a:bodyPr>
            <a:normAutofit fontScale="90000"/>
          </a:bodyPr>
          <a:lstStyle/>
          <a:p>
            <a:r>
              <a:rPr lang="en-US" b="1"/>
              <a:t>What is a Record? Block?? Blockchain???  </a:t>
            </a:r>
          </a:p>
        </p:txBody>
      </p:sp>
      <p:sp>
        <p:nvSpPr>
          <p:cNvPr id="8" name="Content Placeholder 2">
            <a:extLst>
              <a:ext uri="{FF2B5EF4-FFF2-40B4-BE49-F238E27FC236}">
                <a16:creationId xmlns:a16="http://schemas.microsoft.com/office/drawing/2014/main" id="{FD11770D-6EB9-4373-8185-5E25D0A39047}"/>
              </a:ext>
            </a:extLst>
          </p:cNvPr>
          <p:cNvSpPr txBox="1">
            <a:spLocks/>
          </p:cNvSpPr>
          <p:nvPr/>
        </p:nvSpPr>
        <p:spPr>
          <a:xfrm>
            <a:off x="191522" y="4284541"/>
            <a:ext cx="1552796" cy="2458808"/>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2100"/>
          </a:p>
        </p:txBody>
      </p:sp>
      <p:cxnSp>
        <p:nvCxnSpPr>
          <p:cNvPr id="9" name="Straight Connector 8"/>
          <p:cNvCxnSpPr/>
          <p:nvPr/>
        </p:nvCxnSpPr>
        <p:spPr>
          <a:xfrm>
            <a:off x="0" y="764502"/>
            <a:ext cx="9144000" cy="1"/>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A85201D-A3BF-4548-B702-B9AD0F0B8F1E}"/>
              </a:ext>
            </a:extLst>
          </p:cNvPr>
          <p:cNvPicPr>
            <a:picLocks noChangeAspect="1"/>
          </p:cNvPicPr>
          <p:nvPr/>
        </p:nvPicPr>
        <p:blipFill rotWithShape="1">
          <a:blip r:embed="rId3"/>
          <a:srcRect l="-312" t="496" r="70822" b="55538"/>
          <a:stretch/>
        </p:blipFill>
        <p:spPr>
          <a:xfrm>
            <a:off x="456800" y="968430"/>
            <a:ext cx="2038572" cy="1546344"/>
          </a:xfrm>
          <a:prstGeom prst="rect">
            <a:avLst/>
          </a:prstGeom>
        </p:spPr>
      </p:pic>
      <p:pic>
        <p:nvPicPr>
          <p:cNvPr id="10" name="Picture 9">
            <a:extLst>
              <a:ext uri="{FF2B5EF4-FFF2-40B4-BE49-F238E27FC236}">
                <a16:creationId xmlns:a16="http://schemas.microsoft.com/office/drawing/2014/main" id="{AA85201D-A3BF-4548-B702-B9AD0F0B8F1E}"/>
              </a:ext>
            </a:extLst>
          </p:cNvPr>
          <p:cNvPicPr>
            <a:picLocks noChangeAspect="1"/>
          </p:cNvPicPr>
          <p:nvPr/>
        </p:nvPicPr>
        <p:blipFill rotWithShape="1">
          <a:blip r:embed="rId3"/>
          <a:srcRect l="28857" t="-53" r="39167" b="51315"/>
          <a:stretch/>
        </p:blipFill>
        <p:spPr>
          <a:xfrm>
            <a:off x="456801" y="2807340"/>
            <a:ext cx="2055813" cy="1477201"/>
          </a:xfrm>
          <a:prstGeom prst="rect">
            <a:avLst/>
          </a:prstGeom>
        </p:spPr>
      </p:pic>
      <p:pic>
        <p:nvPicPr>
          <p:cNvPr id="11" name="Picture 10">
            <a:extLst>
              <a:ext uri="{FF2B5EF4-FFF2-40B4-BE49-F238E27FC236}">
                <a16:creationId xmlns:a16="http://schemas.microsoft.com/office/drawing/2014/main" id="{AA85201D-A3BF-4548-B702-B9AD0F0B8F1E}"/>
              </a:ext>
            </a:extLst>
          </p:cNvPr>
          <p:cNvPicPr>
            <a:picLocks noChangeAspect="1"/>
          </p:cNvPicPr>
          <p:nvPr/>
        </p:nvPicPr>
        <p:blipFill rotWithShape="1">
          <a:blip r:embed="rId3"/>
          <a:srcRect l="61654" t="10158" r="1371" b="32157"/>
          <a:stretch/>
        </p:blipFill>
        <p:spPr>
          <a:xfrm>
            <a:off x="456800" y="4611759"/>
            <a:ext cx="2038572" cy="1480248"/>
          </a:xfrm>
          <a:prstGeom prst="rect">
            <a:avLst/>
          </a:prstGeom>
        </p:spPr>
      </p:pic>
      <p:sp>
        <p:nvSpPr>
          <p:cNvPr id="5" name="TextBox 4"/>
          <p:cNvSpPr txBox="1"/>
          <p:nvPr/>
        </p:nvSpPr>
        <p:spPr>
          <a:xfrm>
            <a:off x="2495372" y="985380"/>
            <a:ext cx="6228214" cy="1261884"/>
          </a:xfrm>
          <a:prstGeom prst="rect">
            <a:avLst/>
          </a:prstGeom>
          <a:noFill/>
          <a:ln w="57150">
            <a:noFill/>
          </a:ln>
        </p:spPr>
        <p:txBody>
          <a:bodyPr wrap="square" rtlCol="0">
            <a:spAutoFit/>
          </a:bodyPr>
          <a:lstStyle/>
          <a:p>
            <a:r>
              <a:rPr lang="en-US" sz="3200" b="1">
                <a:latin typeface="+mj-lt"/>
              </a:rPr>
              <a:t>Records</a:t>
            </a:r>
          </a:p>
          <a:p>
            <a:pPr marL="461963" lvl="0" indent="-285750">
              <a:buFont typeface="Wingdings" panose="05000000000000000000" pitchFamily="2" charset="2"/>
              <a:buChar char="q"/>
            </a:pPr>
            <a:r>
              <a:rPr lang="en-US" sz="2200"/>
              <a:t> Can be any information</a:t>
            </a:r>
          </a:p>
          <a:p>
            <a:pPr marL="461963" lvl="0" indent="-285750">
              <a:buFont typeface="Wingdings" panose="05000000000000000000" pitchFamily="2" charset="2"/>
              <a:buChar char="q"/>
            </a:pPr>
            <a:r>
              <a:rPr lang="en-US" sz="2200"/>
              <a:t> All the information about the asset</a:t>
            </a:r>
          </a:p>
        </p:txBody>
      </p:sp>
      <p:sp>
        <p:nvSpPr>
          <p:cNvPr id="12" name="TextBox 11"/>
          <p:cNvSpPr txBox="1"/>
          <p:nvPr/>
        </p:nvSpPr>
        <p:spPr>
          <a:xfrm>
            <a:off x="2495372" y="2694764"/>
            <a:ext cx="6228214" cy="1600438"/>
          </a:xfrm>
          <a:prstGeom prst="rect">
            <a:avLst/>
          </a:prstGeom>
          <a:noFill/>
          <a:ln w="57150">
            <a:noFill/>
          </a:ln>
        </p:spPr>
        <p:txBody>
          <a:bodyPr wrap="square" rtlCol="0">
            <a:spAutoFit/>
          </a:bodyPr>
          <a:lstStyle/>
          <a:p>
            <a:pPr marL="341313" indent="-341313"/>
            <a:r>
              <a:rPr lang="en-US" sz="3200" b="1">
                <a:latin typeface="+mj-lt"/>
              </a:rPr>
              <a:t>Blocks</a:t>
            </a:r>
          </a:p>
          <a:p>
            <a:pPr marL="341313" lvl="0" indent="-174625">
              <a:buFont typeface="Wingdings" panose="05000000000000000000" pitchFamily="2" charset="2"/>
              <a:buChar char="q"/>
            </a:pPr>
            <a:r>
              <a:rPr lang="en-US" sz="2200"/>
              <a:t> Collection of records</a:t>
            </a:r>
          </a:p>
          <a:p>
            <a:pPr marL="341313" lvl="0" indent="-174625">
              <a:buFont typeface="Wingdings" panose="05000000000000000000" pitchFamily="2" charset="2"/>
              <a:buChar char="q"/>
            </a:pPr>
            <a:r>
              <a:rPr lang="en-US" sz="2200"/>
              <a:t> Blocks are a snapshot of each of state</a:t>
            </a:r>
          </a:p>
          <a:p>
            <a:pPr marL="341313" lvl="0" indent="-174625">
              <a:buFont typeface="Wingdings" panose="05000000000000000000" pitchFamily="2" charset="2"/>
              <a:buChar char="q"/>
            </a:pPr>
            <a:r>
              <a:rPr lang="en-US" sz="2200"/>
              <a:t> Track an asset whose state changes</a:t>
            </a:r>
          </a:p>
        </p:txBody>
      </p:sp>
      <p:sp>
        <p:nvSpPr>
          <p:cNvPr id="13" name="TextBox 12"/>
          <p:cNvSpPr txBox="1"/>
          <p:nvPr/>
        </p:nvSpPr>
        <p:spPr>
          <a:xfrm>
            <a:off x="2652162" y="4610736"/>
            <a:ext cx="6491838" cy="1261884"/>
          </a:xfrm>
          <a:prstGeom prst="rect">
            <a:avLst/>
          </a:prstGeom>
          <a:noFill/>
          <a:ln w="57150">
            <a:noFill/>
          </a:ln>
        </p:spPr>
        <p:txBody>
          <a:bodyPr wrap="square" rtlCol="0">
            <a:spAutoFit/>
          </a:bodyPr>
          <a:lstStyle/>
          <a:p>
            <a:r>
              <a:rPr lang="en-US" sz="3200" b="1" err="1">
                <a:latin typeface="+mj-lt"/>
              </a:rPr>
              <a:t>Blockchain</a:t>
            </a:r>
            <a:endParaRPr lang="en-US" sz="3200" b="1">
              <a:latin typeface="+mj-lt"/>
            </a:endParaRPr>
          </a:p>
          <a:p>
            <a:pPr marL="284163" lvl="0" indent="-284163">
              <a:buFont typeface="Wingdings" panose="05000000000000000000" pitchFamily="2" charset="2"/>
              <a:buChar char="q"/>
              <a:tabLst>
                <a:tab pos="346075" algn="l"/>
              </a:tabLst>
            </a:pPr>
            <a:r>
              <a:rPr lang="en-US" sz="2200"/>
              <a:t>Continuously updated record of who holds what</a:t>
            </a:r>
          </a:p>
          <a:p>
            <a:pPr marL="284163" indent="-284163">
              <a:buFont typeface="Wingdings" panose="05000000000000000000" pitchFamily="2" charset="2"/>
              <a:buChar char="q"/>
              <a:tabLst>
                <a:tab pos="346075" algn="l"/>
              </a:tabLst>
            </a:pPr>
            <a:r>
              <a:rPr lang="en-US" sz="2200"/>
              <a:t>Representation of the continuous “change of state” </a:t>
            </a:r>
          </a:p>
        </p:txBody>
      </p:sp>
      <p:sp>
        <p:nvSpPr>
          <p:cNvPr id="4" name="TextBox 3">
            <a:extLst>
              <a:ext uri="{FF2B5EF4-FFF2-40B4-BE49-F238E27FC236}">
                <a16:creationId xmlns:a16="http://schemas.microsoft.com/office/drawing/2014/main" id="{4E84AF33-0CF5-46DE-9BA9-48D20D63C467}"/>
              </a:ext>
            </a:extLst>
          </p:cNvPr>
          <p:cNvSpPr txBox="1"/>
          <p:nvPr/>
        </p:nvSpPr>
        <p:spPr>
          <a:xfrm>
            <a:off x="4426390" y="4682948"/>
            <a:ext cx="2076010" cy="461665"/>
          </a:xfrm>
          <a:prstGeom prst="rect">
            <a:avLst/>
          </a:prstGeom>
          <a:noFill/>
        </p:spPr>
        <p:txBody>
          <a:bodyPr wrap="square" rtlCol="0">
            <a:spAutoFit/>
          </a:bodyPr>
          <a:lstStyle/>
          <a:p>
            <a:r>
              <a:rPr lang="en-US" sz="2400">
                <a:solidFill>
                  <a:srgbClr val="FF0000"/>
                </a:solidFill>
              </a:rPr>
              <a:t>is the ledger</a:t>
            </a:r>
            <a:endParaRPr lang="en-US" sz="2400" kern="1200">
              <a:solidFill>
                <a:srgbClr val="FF0000"/>
              </a:solidFill>
            </a:endParaRPr>
          </a:p>
        </p:txBody>
      </p:sp>
    </p:spTree>
    <p:extLst>
      <p:ext uri="{BB962C8B-B14F-4D97-AF65-F5344CB8AC3E}">
        <p14:creationId xmlns:p14="http://schemas.microsoft.com/office/powerpoint/2010/main" val="160534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2" grpId="0"/>
      <p:bldP spid="1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39412B-7473-438F-8976-AAB7030BD010}"/>
              </a:ext>
            </a:extLst>
          </p:cNvPr>
          <p:cNvSpPr txBox="1">
            <a:spLocks/>
          </p:cNvSpPr>
          <p:nvPr/>
        </p:nvSpPr>
        <p:spPr>
          <a:xfrm>
            <a:off x="114300" y="142875"/>
            <a:ext cx="8639175"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Use Case:  Addition of Smart Contracts</a:t>
            </a:r>
          </a:p>
        </p:txBody>
      </p:sp>
      <p:cxnSp>
        <p:nvCxnSpPr>
          <p:cNvPr id="8" name="Straight Connector 7">
            <a:extLst>
              <a:ext uri="{FF2B5EF4-FFF2-40B4-BE49-F238E27FC236}">
                <a16:creationId xmlns:a16="http://schemas.microsoft.com/office/drawing/2014/main" id="{1E6C6180-D029-4E7B-B07E-CB45C567F55D}"/>
              </a:ext>
            </a:extLst>
          </p:cNvPr>
          <p:cNvCxnSpPr/>
          <p:nvPr/>
        </p:nvCxnSpPr>
        <p:spPr>
          <a:xfrm>
            <a:off x="0" y="72247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537240" y="5345987"/>
            <a:ext cx="385763" cy="378619"/>
          </a:xfrm>
          <a:prstGeom prst="rect">
            <a:avLst/>
          </a:prstGeom>
        </p:spPr>
      </p:pic>
      <p:pic>
        <p:nvPicPr>
          <p:cNvPr id="29" name="Picture 28"/>
          <p:cNvPicPr>
            <a:picLocks noChangeAspect="1"/>
          </p:cNvPicPr>
          <p:nvPr/>
        </p:nvPicPr>
        <p:blipFill>
          <a:blip r:embed="rId3"/>
          <a:stretch>
            <a:fillRect/>
          </a:stretch>
        </p:blipFill>
        <p:spPr>
          <a:xfrm>
            <a:off x="1363684" y="5346404"/>
            <a:ext cx="385763" cy="378619"/>
          </a:xfrm>
          <a:prstGeom prst="rect">
            <a:avLst/>
          </a:prstGeom>
        </p:spPr>
      </p:pic>
      <p:sp>
        <p:nvSpPr>
          <p:cNvPr id="30" name="Content Placeholder 2">
            <a:extLst>
              <a:ext uri="{FF2B5EF4-FFF2-40B4-BE49-F238E27FC236}">
                <a16:creationId xmlns:a16="http://schemas.microsoft.com/office/drawing/2014/main" id="{62256E1B-BE14-4AB4-8B20-79A5EE1AC11A}"/>
              </a:ext>
            </a:extLst>
          </p:cNvPr>
          <p:cNvSpPr txBox="1">
            <a:spLocks/>
          </p:cNvSpPr>
          <p:nvPr/>
        </p:nvSpPr>
        <p:spPr>
          <a:xfrm>
            <a:off x="4831669" y="1195019"/>
            <a:ext cx="3921806" cy="3034081"/>
          </a:xfrm>
          <a:prstGeom prst="rect">
            <a:avLst/>
          </a:prstGeom>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400" b="1" dirty="0"/>
              <a:t>Blockchain Transaction:  </a:t>
            </a:r>
          </a:p>
          <a:p>
            <a:pPr marL="0" indent="0">
              <a:spcAft>
                <a:spcPts val="450"/>
              </a:spcAft>
              <a:buNone/>
            </a:pPr>
            <a:r>
              <a:rPr lang="en-US" sz="2400" dirty="0"/>
              <a:t>Kim sells the car to Alan, but the transaction fails. </a:t>
            </a:r>
          </a:p>
          <a:p>
            <a:pPr marL="342900" indent="-210741">
              <a:spcAft>
                <a:spcPts val="450"/>
              </a:spcAft>
              <a:buFont typeface="Wingdings" panose="05000000000000000000" pitchFamily="2" charset="2"/>
              <a:buChar char="ü"/>
            </a:pPr>
            <a:r>
              <a:rPr lang="en-US" sz="2200" dirty="0"/>
              <a:t>Kim registers with DMV</a:t>
            </a:r>
          </a:p>
          <a:p>
            <a:pPr marL="342900" indent="-210741">
              <a:spcAft>
                <a:spcPts val="450"/>
              </a:spcAft>
              <a:buFont typeface="Wingdings" panose="05000000000000000000" pitchFamily="2" charset="2"/>
              <a:buChar char="ü"/>
            </a:pPr>
            <a:r>
              <a:rPr lang="en-US" sz="2200" dirty="0"/>
              <a:t>Smart contract executes </a:t>
            </a:r>
          </a:p>
          <a:p>
            <a:pPr marL="342900" indent="-210741">
              <a:spcAft>
                <a:spcPts val="450"/>
              </a:spcAft>
              <a:buFont typeface="Wingdings" panose="05000000000000000000" pitchFamily="2" charset="2"/>
              <a:buChar char="ü"/>
            </a:pPr>
            <a:r>
              <a:rPr lang="en-US" sz="2200" dirty="0"/>
              <a:t>Block 104 created  </a:t>
            </a:r>
          </a:p>
          <a:p>
            <a:pPr marL="132159" indent="0">
              <a:spcAft>
                <a:spcPts val="450"/>
              </a:spcAft>
              <a:buNone/>
            </a:pPr>
            <a:endParaRPr lang="en-US" sz="2400" dirty="0"/>
          </a:p>
        </p:txBody>
      </p:sp>
      <p:sp>
        <p:nvSpPr>
          <p:cNvPr id="31" name="Content Placeholder 2">
            <a:extLst>
              <a:ext uri="{FF2B5EF4-FFF2-40B4-BE49-F238E27FC236}">
                <a16:creationId xmlns:a16="http://schemas.microsoft.com/office/drawing/2014/main" id="{62256E1B-BE14-4AB4-8B20-79A5EE1AC11A}"/>
              </a:ext>
            </a:extLst>
          </p:cNvPr>
          <p:cNvSpPr txBox="1">
            <a:spLocks/>
          </p:cNvSpPr>
          <p:nvPr/>
        </p:nvSpPr>
        <p:spPr>
          <a:xfrm>
            <a:off x="1363684" y="5718657"/>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101  </a:t>
            </a:r>
          </a:p>
        </p:txBody>
      </p:sp>
      <p:sp>
        <p:nvSpPr>
          <p:cNvPr id="32" name="Content Placeholder 2">
            <a:extLst>
              <a:ext uri="{FF2B5EF4-FFF2-40B4-BE49-F238E27FC236}">
                <a16:creationId xmlns:a16="http://schemas.microsoft.com/office/drawing/2014/main" id="{62256E1B-BE14-4AB4-8B20-79A5EE1AC11A}"/>
              </a:ext>
            </a:extLst>
          </p:cNvPr>
          <p:cNvSpPr txBox="1">
            <a:spLocks/>
          </p:cNvSpPr>
          <p:nvPr/>
        </p:nvSpPr>
        <p:spPr>
          <a:xfrm>
            <a:off x="492569" y="5694301"/>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100  </a:t>
            </a:r>
          </a:p>
        </p:txBody>
      </p:sp>
      <p:cxnSp>
        <p:nvCxnSpPr>
          <p:cNvPr id="6" name="Straight Connector 5"/>
          <p:cNvCxnSpPr>
            <a:stCxn id="28" idx="3"/>
            <a:endCxn id="51" idx="3"/>
          </p:cNvCxnSpPr>
          <p:nvPr/>
        </p:nvCxnSpPr>
        <p:spPr>
          <a:xfrm flipV="1">
            <a:off x="923003" y="5526190"/>
            <a:ext cx="3334446" cy="9107"/>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2198951" y="5355197"/>
            <a:ext cx="385763" cy="378619"/>
          </a:xfrm>
          <a:prstGeom prst="rect">
            <a:avLst/>
          </a:prstGeom>
        </p:spPr>
      </p:pic>
      <p:sp>
        <p:nvSpPr>
          <p:cNvPr id="34" name="Content Placeholder 2">
            <a:extLst>
              <a:ext uri="{FF2B5EF4-FFF2-40B4-BE49-F238E27FC236}">
                <a16:creationId xmlns:a16="http://schemas.microsoft.com/office/drawing/2014/main" id="{62256E1B-BE14-4AB4-8B20-79A5EE1AC11A}"/>
              </a:ext>
            </a:extLst>
          </p:cNvPr>
          <p:cNvSpPr txBox="1">
            <a:spLocks/>
          </p:cNvSpPr>
          <p:nvPr/>
        </p:nvSpPr>
        <p:spPr>
          <a:xfrm>
            <a:off x="2198951" y="5727450"/>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102  </a:t>
            </a:r>
          </a:p>
        </p:txBody>
      </p:sp>
      <p:pic>
        <p:nvPicPr>
          <p:cNvPr id="26" name="Picture 25"/>
          <p:cNvPicPr>
            <a:picLocks noChangeAspect="1"/>
          </p:cNvPicPr>
          <p:nvPr/>
        </p:nvPicPr>
        <p:blipFill>
          <a:blip r:embed="rId3"/>
          <a:stretch>
            <a:fillRect/>
          </a:stretch>
        </p:blipFill>
        <p:spPr>
          <a:xfrm>
            <a:off x="3043011" y="5346405"/>
            <a:ext cx="385763" cy="378619"/>
          </a:xfrm>
          <a:prstGeom prst="rect">
            <a:avLst/>
          </a:prstGeom>
        </p:spPr>
      </p:pic>
      <p:sp>
        <p:nvSpPr>
          <p:cNvPr id="27" name="Content Placeholder 2">
            <a:extLst>
              <a:ext uri="{FF2B5EF4-FFF2-40B4-BE49-F238E27FC236}">
                <a16:creationId xmlns:a16="http://schemas.microsoft.com/office/drawing/2014/main" id="{62256E1B-BE14-4AB4-8B20-79A5EE1AC11A}"/>
              </a:ext>
            </a:extLst>
          </p:cNvPr>
          <p:cNvSpPr txBox="1">
            <a:spLocks/>
          </p:cNvSpPr>
          <p:nvPr/>
        </p:nvSpPr>
        <p:spPr>
          <a:xfrm>
            <a:off x="3043011" y="5718658"/>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103  </a:t>
            </a:r>
          </a:p>
        </p:txBody>
      </p:sp>
      <p:sp>
        <p:nvSpPr>
          <p:cNvPr id="37" name="Rectangle 36"/>
          <p:cNvSpPr/>
          <p:nvPr/>
        </p:nvSpPr>
        <p:spPr>
          <a:xfrm>
            <a:off x="407081" y="2876334"/>
            <a:ext cx="3901494" cy="23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Content Placeholder 2">
            <a:extLst>
              <a:ext uri="{FF2B5EF4-FFF2-40B4-BE49-F238E27FC236}">
                <a16:creationId xmlns:a16="http://schemas.microsoft.com/office/drawing/2014/main" id="{55D46DA2-E933-417D-A0B0-D5CC2AF7B252}"/>
              </a:ext>
            </a:extLst>
          </p:cNvPr>
          <p:cNvSpPr txBox="1">
            <a:spLocks/>
          </p:cNvSpPr>
          <p:nvPr/>
        </p:nvSpPr>
        <p:spPr>
          <a:xfrm>
            <a:off x="430892" y="1738681"/>
            <a:ext cx="3901494" cy="3480628"/>
          </a:xfrm>
          <a:prstGeom prst="rect">
            <a:avLst/>
          </a:prstGeom>
          <a:ln w="76200">
            <a:solidFill>
              <a:schemeClr val="tx1"/>
            </a:solidFill>
          </a:ln>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100" b="1">
                <a:solidFill>
                  <a:srgbClr val="FF0000"/>
                </a:solidFill>
              </a:rPr>
              <a:t>Block 104</a:t>
            </a:r>
          </a:p>
          <a:p>
            <a:pPr marL="41672" indent="0">
              <a:lnSpc>
                <a:spcPct val="120000"/>
              </a:lnSpc>
              <a:spcBef>
                <a:spcPts val="0"/>
              </a:spcBef>
              <a:buNone/>
            </a:pPr>
            <a:r>
              <a:rPr lang="en-US" sz="1500"/>
              <a:t>Previous Hash: </a:t>
            </a:r>
            <a:r>
              <a:rPr lang="en-US" sz="1050"/>
              <a:t> a8akidb-a8d9-a98ldkac99-jas8jalwpqzod</a:t>
            </a:r>
          </a:p>
          <a:p>
            <a:pPr marL="744538" indent="0">
              <a:lnSpc>
                <a:spcPct val="120000"/>
              </a:lnSpc>
              <a:spcBef>
                <a:spcPts val="0"/>
              </a:spcBef>
              <a:buNone/>
            </a:pPr>
            <a:r>
              <a:rPr lang="en-US" sz="1500"/>
              <a:t>Hash: </a:t>
            </a:r>
            <a:r>
              <a:rPr lang="en-US" sz="1050"/>
              <a:t>a89d02k-kald9-bjao89e0d-z938akdho3jd</a:t>
            </a:r>
          </a:p>
          <a:p>
            <a:pPr marL="217885" indent="0">
              <a:lnSpc>
                <a:spcPct val="120000"/>
              </a:lnSpc>
              <a:spcBef>
                <a:spcPts val="0"/>
              </a:spcBef>
              <a:buNone/>
            </a:pPr>
            <a:r>
              <a:rPr lang="en-US" sz="1500"/>
              <a:t>Time stamp: </a:t>
            </a:r>
            <a:r>
              <a:rPr lang="en-US" sz="1050"/>
              <a:t>September 5, 2018 3:47pm CST</a:t>
            </a:r>
          </a:p>
        </p:txBody>
      </p:sp>
      <p:sp>
        <p:nvSpPr>
          <p:cNvPr id="39" name="TextBox 38"/>
          <p:cNvSpPr txBox="1"/>
          <p:nvPr/>
        </p:nvSpPr>
        <p:spPr>
          <a:xfrm>
            <a:off x="305770" y="2931022"/>
            <a:ext cx="2142988" cy="2423740"/>
          </a:xfrm>
          <a:prstGeom prst="rect">
            <a:avLst/>
          </a:prstGeom>
          <a:noFill/>
        </p:spPr>
        <p:txBody>
          <a:bodyPr wrap="square" rtlCol="0">
            <a:spAutoFit/>
          </a:bodyPr>
          <a:lstStyle/>
          <a:p>
            <a:pPr marL="342892" lvl="1"/>
            <a:r>
              <a:rPr lang="en-US" sz="1350"/>
              <a:t>VIN</a:t>
            </a:r>
          </a:p>
          <a:p>
            <a:pPr marL="342892" lvl="1"/>
            <a:r>
              <a:rPr lang="en-US" sz="1350"/>
              <a:t>Year	</a:t>
            </a:r>
          </a:p>
          <a:p>
            <a:pPr marL="342892" lvl="1"/>
            <a:r>
              <a:rPr lang="en-US" sz="1350"/>
              <a:t>Make  </a:t>
            </a:r>
          </a:p>
          <a:p>
            <a:pPr marL="342892" lvl="1"/>
            <a:r>
              <a:rPr lang="en-US" sz="1350"/>
              <a:t>Model  </a:t>
            </a:r>
          </a:p>
          <a:p>
            <a:pPr marL="342892" lvl="1"/>
            <a:r>
              <a:rPr lang="en-US" sz="1350"/>
              <a:t>Color</a:t>
            </a:r>
          </a:p>
          <a:p>
            <a:pPr marL="342892" lvl="1"/>
            <a:r>
              <a:rPr lang="en-US" sz="1350"/>
              <a:t>Titleholder</a:t>
            </a:r>
          </a:p>
          <a:p>
            <a:pPr marL="342892" lvl="1"/>
            <a:r>
              <a:rPr lang="en-US" sz="1350"/>
              <a:t>Insurance Coverage Registration </a:t>
            </a:r>
          </a:p>
          <a:p>
            <a:pPr marL="342892" lvl="1"/>
            <a:r>
              <a:rPr lang="en-US" sz="1350"/>
              <a:t>Status</a:t>
            </a:r>
          </a:p>
          <a:p>
            <a:pPr marL="342892" lvl="1"/>
            <a:endParaRPr lang="en-US" sz="600"/>
          </a:p>
          <a:p>
            <a:pPr marL="342892" lvl="1"/>
            <a:r>
              <a:rPr lang="en-US" sz="1350"/>
              <a:t>Smart Contract</a:t>
            </a:r>
          </a:p>
          <a:p>
            <a:endParaRPr lang="en-US" sz="1050"/>
          </a:p>
        </p:txBody>
      </p:sp>
      <p:sp>
        <p:nvSpPr>
          <p:cNvPr id="40" name="TextBox 39"/>
          <p:cNvSpPr txBox="1"/>
          <p:nvPr/>
        </p:nvSpPr>
        <p:spPr>
          <a:xfrm>
            <a:off x="2153277" y="2889705"/>
            <a:ext cx="2154015" cy="2423740"/>
          </a:xfrm>
          <a:prstGeom prst="rect">
            <a:avLst/>
          </a:prstGeom>
          <a:noFill/>
        </p:spPr>
        <p:txBody>
          <a:bodyPr wrap="square" rtlCol="0">
            <a:spAutoFit/>
          </a:bodyPr>
          <a:lstStyle/>
          <a:p>
            <a:pPr marL="342892" lvl="1"/>
            <a:r>
              <a:rPr lang="en-US" sz="1350" dirty="0"/>
              <a:t>1L81SJX26SA003608</a:t>
            </a:r>
          </a:p>
          <a:p>
            <a:pPr marL="342892" lvl="1"/>
            <a:r>
              <a:rPr lang="en-US" sz="1350" dirty="0"/>
              <a:t>2018</a:t>
            </a:r>
          </a:p>
          <a:p>
            <a:pPr marL="342892" lvl="1"/>
            <a:r>
              <a:rPr lang="en-US" sz="1350" dirty="0"/>
              <a:t>Tesla		  </a:t>
            </a:r>
          </a:p>
          <a:p>
            <a:pPr marL="342892" lvl="1"/>
            <a:r>
              <a:rPr lang="en-US" sz="1350" dirty="0"/>
              <a:t>Model X  </a:t>
            </a:r>
          </a:p>
          <a:p>
            <a:pPr marL="342892" lvl="1"/>
            <a:r>
              <a:rPr lang="en-US" sz="1350" dirty="0"/>
              <a:t>Blue  </a:t>
            </a:r>
          </a:p>
          <a:p>
            <a:pPr marL="342892" lvl="1"/>
            <a:r>
              <a:rPr lang="en-US" sz="1350" dirty="0"/>
              <a:t>Alan</a:t>
            </a:r>
          </a:p>
          <a:p>
            <a:pPr marL="342892" lvl="1"/>
            <a:r>
              <a:rPr lang="en-US" sz="1350" dirty="0"/>
              <a:t>[…]</a:t>
            </a:r>
          </a:p>
          <a:p>
            <a:pPr marL="342892" lvl="1"/>
            <a:r>
              <a:rPr lang="en-US" sz="1350" dirty="0">
                <a:solidFill>
                  <a:srgbClr val="FF0000"/>
                </a:solidFill>
              </a:rPr>
              <a:t>[YES]</a:t>
            </a:r>
          </a:p>
          <a:p>
            <a:pPr marL="342892" lvl="1"/>
            <a:r>
              <a:rPr lang="en-US" sz="1350" dirty="0"/>
              <a:t>Complete</a:t>
            </a:r>
          </a:p>
          <a:p>
            <a:pPr marL="342892" lvl="1"/>
            <a:r>
              <a:rPr lang="en-US" sz="600" dirty="0"/>
              <a:t> </a:t>
            </a:r>
          </a:p>
          <a:p>
            <a:pPr marL="342892" lvl="1"/>
            <a:r>
              <a:rPr lang="en-US" sz="1350" dirty="0">
                <a:solidFill>
                  <a:srgbClr val="FF0000"/>
                </a:solidFill>
              </a:rPr>
              <a:t>[DMV Registration]</a:t>
            </a:r>
          </a:p>
          <a:p>
            <a:endParaRPr lang="en-US" sz="1050" dirty="0"/>
          </a:p>
        </p:txBody>
      </p:sp>
      <p:cxnSp>
        <p:nvCxnSpPr>
          <p:cNvPr id="41" name="Straight Connector 40"/>
          <p:cNvCxnSpPr/>
          <p:nvPr/>
        </p:nvCxnSpPr>
        <p:spPr>
          <a:xfrm>
            <a:off x="713792" y="3168621"/>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0122" y="356037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6452" y="3766071"/>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49731" y="396540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46452" y="4158389"/>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46452" y="4378073"/>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32456" y="4588008"/>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18460" y="4787560"/>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87478" y="512228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32456" y="336220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3"/>
          <a:stretch>
            <a:fillRect/>
          </a:stretch>
        </p:blipFill>
        <p:spPr>
          <a:xfrm>
            <a:off x="3871686" y="5336880"/>
            <a:ext cx="385763" cy="378619"/>
          </a:xfrm>
          <a:prstGeom prst="rect">
            <a:avLst/>
          </a:prstGeom>
        </p:spPr>
      </p:pic>
      <p:sp>
        <p:nvSpPr>
          <p:cNvPr id="52" name="Content Placeholder 2">
            <a:extLst>
              <a:ext uri="{FF2B5EF4-FFF2-40B4-BE49-F238E27FC236}">
                <a16:creationId xmlns:a16="http://schemas.microsoft.com/office/drawing/2014/main" id="{62256E1B-BE14-4AB4-8B20-79A5EE1AC11A}"/>
              </a:ext>
            </a:extLst>
          </p:cNvPr>
          <p:cNvSpPr txBox="1">
            <a:spLocks/>
          </p:cNvSpPr>
          <p:nvPr/>
        </p:nvSpPr>
        <p:spPr>
          <a:xfrm>
            <a:off x="3871686" y="5709133"/>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104  </a:t>
            </a:r>
          </a:p>
        </p:txBody>
      </p:sp>
      <p:pic>
        <p:nvPicPr>
          <p:cNvPr id="54" name="Picture 2" descr="Image result for smart contracts"/>
          <p:cNvPicPr>
            <a:picLocks noChangeAspect="1" noChangeArrowheads="1"/>
          </p:cNvPicPr>
          <p:nvPr/>
        </p:nvPicPr>
        <p:blipFill rotWithShape="1">
          <a:blip r:embed="rId4">
            <a:extLst>
              <a:ext uri="{28A0092B-C50C-407E-A947-70E740481C1C}">
                <a14:useLocalDpi xmlns:a14="http://schemas.microsoft.com/office/drawing/2010/main" val="0"/>
              </a:ext>
            </a:extLst>
          </a:blip>
          <a:srcRect l="33053" r="34300" b="26837"/>
          <a:stretch/>
        </p:blipFill>
        <p:spPr bwMode="auto">
          <a:xfrm>
            <a:off x="3241937" y="5959949"/>
            <a:ext cx="692902" cy="689836"/>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3588388" y="5525771"/>
            <a:ext cx="0" cy="462753"/>
          </a:xfrm>
          <a:prstGeom prst="line">
            <a:avLst/>
          </a:prstGeom>
        </p:spPr>
        <p:style>
          <a:lnRef idx="1">
            <a:schemeClr val="accent1"/>
          </a:lnRef>
          <a:fillRef idx="0">
            <a:schemeClr val="accent1"/>
          </a:fillRef>
          <a:effectRef idx="0">
            <a:schemeClr val="accent1"/>
          </a:effectRef>
          <a:fontRef idx="minor">
            <a:schemeClr val="tx1"/>
          </a:fontRef>
        </p:style>
      </p:cxnSp>
      <p:pic>
        <p:nvPicPr>
          <p:cNvPr id="6146" name="Picture 2" descr="Image result for pass"/>
          <p:cNvPicPr>
            <a:picLocks noChangeAspect="1" noChangeArrowheads="1"/>
          </p:cNvPicPr>
          <p:nvPr/>
        </p:nvPicPr>
        <p:blipFill rotWithShape="1">
          <a:blip r:embed="rId5">
            <a:extLst>
              <a:ext uri="{28A0092B-C50C-407E-A947-70E740481C1C}">
                <a14:useLocalDpi xmlns:a14="http://schemas.microsoft.com/office/drawing/2010/main" val="0"/>
              </a:ext>
            </a:extLst>
          </a:blip>
          <a:srcRect t="20017" b="29467"/>
          <a:stretch/>
        </p:blipFill>
        <p:spPr bwMode="auto">
          <a:xfrm rot="20127625">
            <a:off x="6796911" y="3986686"/>
            <a:ext cx="1584234" cy="655085"/>
          </a:xfrm>
          <a:prstGeom prst="rect">
            <a:avLst/>
          </a:prstGeom>
          <a:noFill/>
          <a:extLst>
            <a:ext uri="{909E8E84-426E-40DD-AFC4-6F175D3DCCD1}">
              <a14:hiddenFill xmlns:a14="http://schemas.microsoft.com/office/drawing/2010/main">
                <a:solidFill>
                  <a:srgbClr val="FFFFFF"/>
                </a:solidFill>
              </a14:hiddenFill>
            </a:ext>
          </a:extLst>
        </p:spPr>
      </p:pic>
      <p:sp>
        <p:nvSpPr>
          <p:cNvPr id="57" name="Content Placeholder 2">
            <a:extLst>
              <a:ext uri="{FF2B5EF4-FFF2-40B4-BE49-F238E27FC236}">
                <a16:creationId xmlns:a16="http://schemas.microsoft.com/office/drawing/2014/main" id="{62256E1B-BE14-4AB4-8B20-79A5EE1AC11A}"/>
              </a:ext>
            </a:extLst>
          </p:cNvPr>
          <p:cNvSpPr txBox="1">
            <a:spLocks/>
          </p:cNvSpPr>
          <p:nvPr/>
        </p:nvSpPr>
        <p:spPr>
          <a:xfrm>
            <a:off x="3235892" y="6695011"/>
            <a:ext cx="475106" cy="261581"/>
          </a:xfrm>
          <a:prstGeom prst="rect">
            <a:avLst/>
          </a:prstGeom>
        </p:spPr>
        <p:txBody>
          <a:bodyPr vert="horz" lIns="68580" tIns="34290" rIns="68580" bIns="34290" rtlCol="0">
            <a:normAutofit fontScale="7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DMV</a:t>
            </a:r>
          </a:p>
        </p:txBody>
      </p:sp>
    </p:spTree>
    <p:extLst>
      <p:ext uri="{BB962C8B-B14F-4D97-AF65-F5344CB8AC3E}">
        <p14:creationId xmlns:p14="http://schemas.microsoft.com/office/powerpoint/2010/main" val="2873679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470731" y="1136141"/>
            <a:ext cx="3400425" cy="2752725"/>
          </a:xfrm>
          <a:prstGeom prst="rect">
            <a:avLst/>
          </a:prstGeom>
          <a:noFill/>
          <a:ln w="76200">
            <a:solidFill>
              <a:schemeClr val="tx1"/>
            </a:solidFill>
          </a:ln>
        </p:spPr>
        <p:txBody>
          <a:bodyPr wrap="square" rtlCol="0">
            <a:spAutoFit/>
          </a:bodyPr>
          <a:lstStyle/>
          <a:p>
            <a:endParaRPr lang="en-US"/>
          </a:p>
        </p:txBody>
      </p:sp>
      <p:sp>
        <p:nvSpPr>
          <p:cNvPr id="7" name="Title 1">
            <a:extLst>
              <a:ext uri="{FF2B5EF4-FFF2-40B4-BE49-F238E27FC236}">
                <a16:creationId xmlns:a16="http://schemas.microsoft.com/office/drawing/2014/main" id="{1239412B-7473-438F-8976-AAB7030BD010}"/>
              </a:ext>
            </a:extLst>
          </p:cNvPr>
          <p:cNvSpPr txBox="1">
            <a:spLocks/>
          </p:cNvSpPr>
          <p:nvPr/>
        </p:nvSpPr>
        <p:spPr>
          <a:xfrm>
            <a:off x="114301" y="142875"/>
            <a:ext cx="8646934"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Use Case:  Addition of Smart Contracts</a:t>
            </a:r>
          </a:p>
        </p:txBody>
      </p:sp>
      <p:cxnSp>
        <p:nvCxnSpPr>
          <p:cNvPr id="8" name="Straight Connector 7">
            <a:extLst>
              <a:ext uri="{FF2B5EF4-FFF2-40B4-BE49-F238E27FC236}">
                <a16:creationId xmlns:a16="http://schemas.microsoft.com/office/drawing/2014/main" id="{1E6C6180-D029-4E7B-B07E-CB45C567F55D}"/>
              </a:ext>
            </a:extLst>
          </p:cNvPr>
          <p:cNvCxnSpPr/>
          <p:nvPr/>
        </p:nvCxnSpPr>
        <p:spPr>
          <a:xfrm>
            <a:off x="0" y="72247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537240" y="5516110"/>
            <a:ext cx="385763" cy="378619"/>
          </a:xfrm>
          <a:prstGeom prst="rect">
            <a:avLst/>
          </a:prstGeom>
        </p:spPr>
      </p:pic>
      <p:pic>
        <p:nvPicPr>
          <p:cNvPr id="29" name="Picture 28"/>
          <p:cNvPicPr>
            <a:picLocks noChangeAspect="1"/>
          </p:cNvPicPr>
          <p:nvPr/>
        </p:nvPicPr>
        <p:blipFill>
          <a:blip r:embed="rId3"/>
          <a:stretch>
            <a:fillRect/>
          </a:stretch>
        </p:blipFill>
        <p:spPr>
          <a:xfrm>
            <a:off x="1363684" y="5516527"/>
            <a:ext cx="385763" cy="378619"/>
          </a:xfrm>
          <a:prstGeom prst="rect">
            <a:avLst/>
          </a:prstGeom>
        </p:spPr>
      </p:pic>
      <p:sp>
        <p:nvSpPr>
          <p:cNvPr id="31" name="Content Placeholder 2">
            <a:extLst>
              <a:ext uri="{FF2B5EF4-FFF2-40B4-BE49-F238E27FC236}">
                <a16:creationId xmlns:a16="http://schemas.microsoft.com/office/drawing/2014/main" id="{62256E1B-BE14-4AB4-8B20-79A5EE1AC11A}"/>
              </a:ext>
            </a:extLst>
          </p:cNvPr>
          <p:cNvSpPr txBox="1">
            <a:spLocks/>
          </p:cNvSpPr>
          <p:nvPr/>
        </p:nvSpPr>
        <p:spPr>
          <a:xfrm>
            <a:off x="1363684" y="5888780"/>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101  </a:t>
            </a:r>
          </a:p>
        </p:txBody>
      </p:sp>
      <p:sp>
        <p:nvSpPr>
          <p:cNvPr id="32" name="Content Placeholder 2">
            <a:extLst>
              <a:ext uri="{FF2B5EF4-FFF2-40B4-BE49-F238E27FC236}">
                <a16:creationId xmlns:a16="http://schemas.microsoft.com/office/drawing/2014/main" id="{62256E1B-BE14-4AB4-8B20-79A5EE1AC11A}"/>
              </a:ext>
            </a:extLst>
          </p:cNvPr>
          <p:cNvSpPr txBox="1">
            <a:spLocks/>
          </p:cNvSpPr>
          <p:nvPr/>
        </p:nvSpPr>
        <p:spPr>
          <a:xfrm>
            <a:off x="492569" y="5864424"/>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100  </a:t>
            </a:r>
          </a:p>
        </p:txBody>
      </p:sp>
      <p:cxnSp>
        <p:nvCxnSpPr>
          <p:cNvPr id="6" name="Straight Connector 5"/>
          <p:cNvCxnSpPr>
            <a:stCxn id="28" idx="1"/>
            <a:endCxn id="51" idx="3"/>
          </p:cNvCxnSpPr>
          <p:nvPr/>
        </p:nvCxnSpPr>
        <p:spPr>
          <a:xfrm flipV="1">
            <a:off x="537240" y="5696313"/>
            <a:ext cx="7795145" cy="9107"/>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2198951" y="5525320"/>
            <a:ext cx="385763" cy="378619"/>
          </a:xfrm>
          <a:prstGeom prst="rect">
            <a:avLst/>
          </a:prstGeom>
        </p:spPr>
      </p:pic>
      <p:sp>
        <p:nvSpPr>
          <p:cNvPr id="34" name="Content Placeholder 2">
            <a:extLst>
              <a:ext uri="{FF2B5EF4-FFF2-40B4-BE49-F238E27FC236}">
                <a16:creationId xmlns:a16="http://schemas.microsoft.com/office/drawing/2014/main" id="{62256E1B-BE14-4AB4-8B20-79A5EE1AC11A}"/>
              </a:ext>
            </a:extLst>
          </p:cNvPr>
          <p:cNvSpPr txBox="1">
            <a:spLocks/>
          </p:cNvSpPr>
          <p:nvPr/>
        </p:nvSpPr>
        <p:spPr>
          <a:xfrm>
            <a:off x="2198951" y="5897573"/>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102  </a:t>
            </a:r>
          </a:p>
        </p:txBody>
      </p:sp>
      <p:pic>
        <p:nvPicPr>
          <p:cNvPr id="26" name="Picture 25"/>
          <p:cNvPicPr>
            <a:picLocks noChangeAspect="1"/>
          </p:cNvPicPr>
          <p:nvPr/>
        </p:nvPicPr>
        <p:blipFill>
          <a:blip r:embed="rId3"/>
          <a:stretch>
            <a:fillRect/>
          </a:stretch>
        </p:blipFill>
        <p:spPr>
          <a:xfrm>
            <a:off x="3043011" y="5516528"/>
            <a:ext cx="385763" cy="378619"/>
          </a:xfrm>
          <a:prstGeom prst="rect">
            <a:avLst/>
          </a:prstGeom>
        </p:spPr>
      </p:pic>
      <p:sp>
        <p:nvSpPr>
          <p:cNvPr id="27" name="Content Placeholder 2">
            <a:extLst>
              <a:ext uri="{FF2B5EF4-FFF2-40B4-BE49-F238E27FC236}">
                <a16:creationId xmlns:a16="http://schemas.microsoft.com/office/drawing/2014/main" id="{62256E1B-BE14-4AB4-8B20-79A5EE1AC11A}"/>
              </a:ext>
            </a:extLst>
          </p:cNvPr>
          <p:cNvSpPr txBox="1">
            <a:spLocks/>
          </p:cNvSpPr>
          <p:nvPr/>
        </p:nvSpPr>
        <p:spPr>
          <a:xfrm>
            <a:off x="3043011" y="5888781"/>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103  </a:t>
            </a:r>
          </a:p>
        </p:txBody>
      </p:sp>
      <p:pic>
        <p:nvPicPr>
          <p:cNvPr id="51" name="Picture 50"/>
          <p:cNvPicPr>
            <a:picLocks noChangeAspect="1"/>
          </p:cNvPicPr>
          <p:nvPr/>
        </p:nvPicPr>
        <p:blipFill>
          <a:blip r:embed="rId3"/>
          <a:stretch>
            <a:fillRect/>
          </a:stretch>
        </p:blipFill>
        <p:spPr>
          <a:xfrm>
            <a:off x="7946622" y="5507003"/>
            <a:ext cx="385763" cy="378619"/>
          </a:xfrm>
          <a:prstGeom prst="rect">
            <a:avLst/>
          </a:prstGeom>
        </p:spPr>
      </p:pic>
      <p:pic>
        <p:nvPicPr>
          <p:cNvPr id="54" name="Picture 2" descr="Image result for smart contracts"/>
          <p:cNvPicPr>
            <a:picLocks noChangeAspect="1" noChangeArrowheads="1"/>
          </p:cNvPicPr>
          <p:nvPr/>
        </p:nvPicPr>
        <p:blipFill rotWithShape="1">
          <a:blip r:embed="rId4">
            <a:extLst>
              <a:ext uri="{28A0092B-C50C-407E-A947-70E740481C1C}">
                <a14:useLocalDpi xmlns:a14="http://schemas.microsoft.com/office/drawing/2010/main" val="0"/>
              </a:ext>
            </a:extLst>
          </a:blip>
          <a:srcRect l="33053" r="34300" b="26837"/>
          <a:stretch/>
        </p:blipFill>
        <p:spPr bwMode="auto">
          <a:xfrm>
            <a:off x="6720958" y="5369711"/>
            <a:ext cx="692902" cy="689836"/>
          </a:xfrm>
          <a:prstGeom prst="rect">
            <a:avLst/>
          </a:prstGeom>
          <a:noFill/>
          <a:extLst>
            <a:ext uri="{909E8E84-426E-40DD-AFC4-6F175D3DCCD1}">
              <a14:hiddenFill xmlns:a14="http://schemas.microsoft.com/office/drawing/2010/main">
                <a:solidFill>
                  <a:srgbClr val="FFFFFF"/>
                </a:solidFill>
              </a14:hiddenFill>
            </a:ext>
          </a:extLst>
        </p:spPr>
      </p:pic>
      <p:sp>
        <p:nvSpPr>
          <p:cNvPr id="58" name="Content Placeholder 2">
            <a:extLst>
              <a:ext uri="{FF2B5EF4-FFF2-40B4-BE49-F238E27FC236}">
                <a16:creationId xmlns:a16="http://schemas.microsoft.com/office/drawing/2014/main" id="{62256E1B-BE14-4AB4-8B20-79A5EE1AC11A}"/>
              </a:ext>
            </a:extLst>
          </p:cNvPr>
          <p:cNvSpPr txBox="1">
            <a:spLocks/>
          </p:cNvSpPr>
          <p:nvPr/>
        </p:nvSpPr>
        <p:spPr>
          <a:xfrm>
            <a:off x="7712242" y="5913696"/>
            <a:ext cx="1048993" cy="261581"/>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New Block  </a:t>
            </a:r>
          </a:p>
        </p:txBody>
      </p:sp>
      <p:sp>
        <p:nvSpPr>
          <p:cNvPr id="5" name="TextBox 4"/>
          <p:cNvSpPr txBox="1"/>
          <p:nvPr/>
        </p:nvSpPr>
        <p:spPr>
          <a:xfrm>
            <a:off x="5619524" y="2512504"/>
            <a:ext cx="3381375" cy="923330"/>
          </a:xfrm>
          <a:prstGeom prst="rect">
            <a:avLst/>
          </a:prstGeom>
          <a:noFill/>
        </p:spPr>
        <p:txBody>
          <a:bodyPr wrap="square" rtlCol="0">
            <a:spAutoFit/>
          </a:bodyPr>
          <a:lstStyle/>
          <a:p>
            <a:r>
              <a:rPr lang="en-US"/>
              <a:t>A smart contract is added by ___ to require insurance with ____ before any sale is complete.</a:t>
            </a:r>
          </a:p>
        </p:txBody>
      </p:sp>
      <p:pic>
        <p:nvPicPr>
          <p:cNvPr id="9218" name="Picture 2" descr="Image result for insura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775" y="1443016"/>
            <a:ext cx="1904618" cy="10694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mart contracts"/>
          <p:cNvPicPr>
            <a:picLocks noChangeAspect="1" noChangeArrowheads="1"/>
          </p:cNvPicPr>
          <p:nvPr/>
        </p:nvPicPr>
        <p:blipFill rotWithShape="1">
          <a:blip r:embed="rId4">
            <a:extLst>
              <a:ext uri="{28A0092B-C50C-407E-A947-70E740481C1C}">
                <a14:useLocalDpi xmlns:a14="http://schemas.microsoft.com/office/drawing/2010/main" val="0"/>
              </a:ext>
            </a:extLst>
          </a:blip>
          <a:srcRect l="33053" r="34300" b="26837"/>
          <a:stretch/>
        </p:blipFill>
        <p:spPr bwMode="auto">
          <a:xfrm>
            <a:off x="3784466" y="5369711"/>
            <a:ext cx="692902" cy="68983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3"/>
          <a:stretch>
            <a:fillRect/>
          </a:stretch>
        </p:blipFill>
        <p:spPr>
          <a:xfrm>
            <a:off x="4831524" y="5548209"/>
            <a:ext cx="385763" cy="378619"/>
          </a:xfrm>
          <a:prstGeom prst="rect">
            <a:avLst/>
          </a:prstGeom>
        </p:spPr>
      </p:pic>
      <p:sp>
        <p:nvSpPr>
          <p:cNvPr id="38" name="Content Placeholder 2">
            <a:extLst>
              <a:ext uri="{FF2B5EF4-FFF2-40B4-BE49-F238E27FC236}">
                <a16:creationId xmlns:a16="http://schemas.microsoft.com/office/drawing/2014/main" id="{62256E1B-BE14-4AB4-8B20-79A5EE1AC11A}"/>
              </a:ext>
            </a:extLst>
          </p:cNvPr>
          <p:cNvSpPr txBox="1">
            <a:spLocks/>
          </p:cNvSpPr>
          <p:nvPr/>
        </p:nvSpPr>
        <p:spPr>
          <a:xfrm>
            <a:off x="4831524" y="5920462"/>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104  </a:t>
            </a:r>
          </a:p>
        </p:txBody>
      </p:sp>
      <p:sp>
        <p:nvSpPr>
          <p:cNvPr id="40" name="Content Placeholder 2">
            <a:extLst>
              <a:ext uri="{FF2B5EF4-FFF2-40B4-BE49-F238E27FC236}">
                <a16:creationId xmlns:a16="http://schemas.microsoft.com/office/drawing/2014/main" id="{62256E1B-BE14-4AB4-8B20-79A5EE1AC11A}"/>
              </a:ext>
            </a:extLst>
          </p:cNvPr>
          <p:cNvSpPr txBox="1">
            <a:spLocks/>
          </p:cNvSpPr>
          <p:nvPr/>
        </p:nvSpPr>
        <p:spPr>
          <a:xfrm>
            <a:off x="3797080" y="6100405"/>
            <a:ext cx="475106" cy="279303"/>
          </a:xfrm>
          <a:prstGeom prst="rect">
            <a:avLst/>
          </a:prstGeom>
        </p:spPr>
        <p:txBody>
          <a:bodyPr vert="horz" lIns="68580" tIns="34290" rIns="68580" bIns="34290" rtlCol="0">
            <a:normAutofit fontScale="7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DMV</a:t>
            </a:r>
          </a:p>
        </p:txBody>
      </p:sp>
      <p:sp>
        <p:nvSpPr>
          <p:cNvPr id="41" name="Content Placeholder 2">
            <a:extLst>
              <a:ext uri="{FF2B5EF4-FFF2-40B4-BE49-F238E27FC236}">
                <a16:creationId xmlns:a16="http://schemas.microsoft.com/office/drawing/2014/main" id="{62256E1B-BE14-4AB4-8B20-79A5EE1AC11A}"/>
              </a:ext>
            </a:extLst>
          </p:cNvPr>
          <p:cNvSpPr txBox="1">
            <a:spLocks/>
          </p:cNvSpPr>
          <p:nvPr/>
        </p:nvSpPr>
        <p:spPr>
          <a:xfrm>
            <a:off x="6557479" y="6091488"/>
            <a:ext cx="1019859" cy="288220"/>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Insurance</a:t>
            </a:r>
          </a:p>
        </p:txBody>
      </p:sp>
      <p:pic>
        <p:nvPicPr>
          <p:cNvPr id="42" name="Picture 2" descr="Image result for smart contracts"/>
          <p:cNvPicPr>
            <a:picLocks noChangeAspect="1" noChangeArrowheads="1"/>
          </p:cNvPicPr>
          <p:nvPr/>
        </p:nvPicPr>
        <p:blipFill rotWithShape="1">
          <a:blip r:embed="rId4">
            <a:extLst>
              <a:ext uri="{28A0092B-C50C-407E-A947-70E740481C1C}">
                <a14:useLocalDpi xmlns:a14="http://schemas.microsoft.com/office/drawing/2010/main" val="0"/>
              </a:ext>
            </a:extLst>
          </a:blip>
          <a:srcRect l="33053" r="34300" b="26837"/>
          <a:stretch/>
        </p:blipFill>
        <p:spPr bwMode="auto">
          <a:xfrm>
            <a:off x="5619643" y="5351989"/>
            <a:ext cx="692902" cy="689836"/>
          </a:xfrm>
          <a:prstGeom prst="rect">
            <a:avLst/>
          </a:prstGeom>
          <a:noFill/>
          <a:extLst>
            <a:ext uri="{909E8E84-426E-40DD-AFC4-6F175D3DCCD1}">
              <a14:hiddenFill xmlns:a14="http://schemas.microsoft.com/office/drawing/2010/main">
                <a:solidFill>
                  <a:srgbClr val="FFFFFF"/>
                </a:solidFill>
              </a14:hiddenFill>
            </a:ext>
          </a:extLst>
        </p:spPr>
      </p:pic>
      <p:sp>
        <p:nvSpPr>
          <p:cNvPr id="44" name="Content Placeholder 2">
            <a:extLst>
              <a:ext uri="{FF2B5EF4-FFF2-40B4-BE49-F238E27FC236}">
                <a16:creationId xmlns:a16="http://schemas.microsoft.com/office/drawing/2014/main" id="{62256E1B-BE14-4AB4-8B20-79A5EE1AC11A}"/>
              </a:ext>
            </a:extLst>
          </p:cNvPr>
          <p:cNvSpPr txBox="1">
            <a:spLocks/>
          </p:cNvSpPr>
          <p:nvPr/>
        </p:nvSpPr>
        <p:spPr>
          <a:xfrm>
            <a:off x="5671956" y="6100405"/>
            <a:ext cx="475106" cy="261581"/>
          </a:xfrm>
          <a:prstGeom prst="rect">
            <a:avLst/>
          </a:prstGeom>
        </p:spPr>
        <p:txBody>
          <a:bodyPr vert="horz" lIns="68580" tIns="34290" rIns="68580" bIns="34290" rtlCol="0">
            <a:normAutofit fontScale="7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DMV</a:t>
            </a:r>
          </a:p>
        </p:txBody>
      </p:sp>
      <p:pic>
        <p:nvPicPr>
          <p:cNvPr id="3" name="Picture 2"/>
          <p:cNvPicPr>
            <a:picLocks noChangeAspect="1"/>
          </p:cNvPicPr>
          <p:nvPr/>
        </p:nvPicPr>
        <p:blipFill>
          <a:blip r:embed="rId6"/>
          <a:stretch>
            <a:fillRect/>
          </a:stretch>
        </p:blipFill>
        <p:spPr>
          <a:xfrm>
            <a:off x="186661" y="911789"/>
            <a:ext cx="5159223" cy="4071853"/>
          </a:xfrm>
          <a:prstGeom prst="rect">
            <a:avLst/>
          </a:prstGeom>
        </p:spPr>
      </p:pic>
    </p:spTree>
    <p:extLst>
      <p:ext uri="{BB962C8B-B14F-4D97-AF65-F5344CB8AC3E}">
        <p14:creationId xmlns:p14="http://schemas.microsoft.com/office/powerpoint/2010/main" val="974699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39412B-7473-438F-8976-AAB7030BD010}"/>
              </a:ext>
            </a:extLst>
          </p:cNvPr>
          <p:cNvSpPr txBox="1">
            <a:spLocks/>
          </p:cNvSpPr>
          <p:nvPr/>
        </p:nvSpPr>
        <p:spPr>
          <a:xfrm>
            <a:off x="114301" y="142875"/>
            <a:ext cx="8873592"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Use Case:  Addition of Smart Contracts</a:t>
            </a:r>
          </a:p>
        </p:txBody>
      </p:sp>
      <p:cxnSp>
        <p:nvCxnSpPr>
          <p:cNvPr id="8" name="Straight Connector 7">
            <a:extLst>
              <a:ext uri="{FF2B5EF4-FFF2-40B4-BE49-F238E27FC236}">
                <a16:creationId xmlns:a16="http://schemas.microsoft.com/office/drawing/2014/main" id="{1E6C6180-D029-4E7B-B07E-CB45C567F55D}"/>
              </a:ext>
            </a:extLst>
          </p:cNvPr>
          <p:cNvCxnSpPr/>
          <p:nvPr/>
        </p:nvCxnSpPr>
        <p:spPr>
          <a:xfrm>
            <a:off x="0" y="72247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537240" y="5314089"/>
            <a:ext cx="385763" cy="378619"/>
          </a:xfrm>
          <a:prstGeom prst="rect">
            <a:avLst/>
          </a:prstGeom>
        </p:spPr>
      </p:pic>
      <p:pic>
        <p:nvPicPr>
          <p:cNvPr id="29" name="Picture 28"/>
          <p:cNvPicPr>
            <a:picLocks noChangeAspect="1"/>
          </p:cNvPicPr>
          <p:nvPr/>
        </p:nvPicPr>
        <p:blipFill>
          <a:blip r:embed="rId3"/>
          <a:stretch>
            <a:fillRect/>
          </a:stretch>
        </p:blipFill>
        <p:spPr>
          <a:xfrm>
            <a:off x="1363684" y="5314506"/>
            <a:ext cx="385763" cy="378619"/>
          </a:xfrm>
          <a:prstGeom prst="rect">
            <a:avLst/>
          </a:prstGeom>
        </p:spPr>
      </p:pic>
      <p:sp>
        <p:nvSpPr>
          <p:cNvPr id="30" name="Content Placeholder 2">
            <a:extLst>
              <a:ext uri="{FF2B5EF4-FFF2-40B4-BE49-F238E27FC236}">
                <a16:creationId xmlns:a16="http://schemas.microsoft.com/office/drawing/2014/main" id="{62256E1B-BE14-4AB4-8B20-79A5EE1AC11A}"/>
              </a:ext>
            </a:extLst>
          </p:cNvPr>
          <p:cNvSpPr txBox="1">
            <a:spLocks/>
          </p:cNvSpPr>
          <p:nvPr/>
        </p:nvSpPr>
        <p:spPr>
          <a:xfrm>
            <a:off x="4831669" y="1195019"/>
            <a:ext cx="3921806" cy="3034081"/>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400" b="1" dirty="0"/>
              <a:t>Blockchain Transaction:  </a:t>
            </a:r>
          </a:p>
          <a:p>
            <a:pPr marL="0" indent="0">
              <a:spcAft>
                <a:spcPts val="450"/>
              </a:spcAft>
              <a:buNone/>
            </a:pPr>
            <a:r>
              <a:rPr lang="en-US" sz="2400" dirty="0"/>
              <a:t>Regulatory body requires proof of insurance must be on file with the DMV.</a:t>
            </a:r>
          </a:p>
          <a:p>
            <a:pPr marL="342900" indent="-210741">
              <a:spcAft>
                <a:spcPts val="450"/>
              </a:spcAft>
              <a:buFont typeface="Wingdings" panose="05000000000000000000" pitchFamily="2" charset="2"/>
              <a:buChar char="ü"/>
            </a:pPr>
            <a:r>
              <a:rPr lang="en-US" sz="2200" dirty="0"/>
              <a:t>Alan submits her proof of insurance to the DMV</a:t>
            </a:r>
          </a:p>
          <a:p>
            <a:pPr marL="342900" indent="-210741">
              <a:spcAft>
                <a:spcPts val="450"/>
              </a:spcAft>
              <a:buFont typeface="Wingdings" panose="05000000000000000000" pitchFamily="2" charset="2"/>
              <a:buChar char="ü"/>
            </a:pPr>
            <a:r>
              <a:rPr lang="en-US" sz="2200" dirty="0"/>
              <a:t>Smart contract executes </a:t>
            </a:r>
          </a:p>
          <a:p>
            <a:pPr marL="342900" indent="-210741">
              <a:spcAft>
                <a:spcPts val="450"/>
              </a:spcAft>
              <a:buFont typeface="Wingdings" panose="05000000000000000000" pitchFamily="2" charset="2"/>
              <a:buChar char="ü"/>
            </a:pPr>
            <a:r>
              <a:rPr lang="en-US" sz="2200" dirty="0"/>
              <a:t>Block 105 created </a:t>
            </a:r>
          </a:p>
          <a:p>
            <a:pPr marL="342900" indent="-210741">
              <a:spcAft>
                <a:spcPts val="450"/>
              </a:spcAft>
              <a:buFont typeface="Wingdings" panose="05000000000000000000" pitchFamily="2" charset="2"/>
              <a:buChar char="ü"/>
            </a:pPr>
            <a:r>
              <a:rPr lang="en-US" sz="2200" dirty="0"/>
              <a:t>Alan retains Title </a:t>
            </a:r>
          </a:p>
          <a:p>
            <a:pPr marL="132159" indent="0">
              <a:spcAft>
                <a:spcPts val="450"/>
              </a:spcAft>
              <a:buNone/>
            </a:pPr>
            <a:endParaRPr lang="en-US" sz="2400" dirty="0"/>
          </a:p>
        </p:txBody>
      </p:sp>
      <p:sp>
        <p:nvSpPr>
          <p:cNvPr id="31" name="Content Placeholder 2">
            <a:extLst>
              <a:ext uri="{FF2B5EF4-FFF2-40B4-BE49-F238E27FC236}">
                <a16:creationId xmlns:a16="http://schemas.microsoft.com/office/drawing/2014/main" id="{62256E1B-BE14-4AB4-8B20-79A5EE1AC11A}"/>
              </a:ext>
            </a:extLst>
          </p:cNvPr>
          <p:cNvSpPr txBox="1">
            <a:spLocks/>
          </p:cNvSpPr>
          <p:nvPr/>
        </p:nvSpPr>
        <p:spPr>
          <a:xfrm>
            <a:off x="1363684" y="5686759"/>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101  </a:t>
            </a:r>
          </a:p>
        </p:txBody>
      </p:sp>
      <p:sp>
        <p:nvSpPr>
          <p:cNvPr id="32" name="Content Placeholder 2">
            <a:extLst>
              <a:ext uri="{FF2B5EF4-FFF2-40B4-BE49-F238E27FC236}">
                <a16:creationId xmlns:a16="http://schemas.microsoft.com/office/drawing/2014/main" id="{62256E1B-BE14-4AB4-8B20-79A5EE1AC11A}"/>
              </a:ext>
            </a:extLst>
          </p:cNvPr>
          <p:cNvSpPr txBox="1">
            <a:spLocks/>
          </p:cNvSpPr>
          <p:nvPr/>
        </p:nvSpPr>
        <p:spPr>
          <a:xfrm>
            <a:off x="492569" y="5662403"/>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100  </a:t>
            </a:r>
          </a:p>
        </p:txBody>
      </p:sp>
      <p:cxnSp>
        <p:nvCxnSpPr>
          <p:cNvPr id="6" name="Straight Connector 5"/>
          <p:cNvCxnSpPr>
            <a:stCxn id="28" idx="3"/>
            <a:endCxn id="56" idx="3"/>
          </p:cNvCxnSpPr>
          <p:nvPr/>
        </p:nvCxnSpPr>
        <p:spPr>
          <a:xfrm>
            <a:off x="923003" y="5503399"/>
            <a:ext cx="5614069" cy="0"/>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2198951" y="5323299"/>
            <a:ext cx="385763" cy="378619"/>
          </a:xfrm>
          <a:prstGeom prst="rect">
            <a:avLst/>
          </a:prstGeom>
        </p:spPr>
      </p:pic>
      <p:sp>
        <p:nvSpPr>
          <p:cNvPr id="34" name="Content Placeholder 2">
            <a:extLst>
              <a:ext uri="{FF2B5EF4-FFF2-40B4-BE49-F238E27FC236}">
                <a16:creationId xmlns:a16="http://schemas.microsoft.com/office/drawing/2014/main" id="{62256E1B-BE14-4AB4-8B20-79A5EE1AC11A}"/>
              </a:ext>
            </a:extLst>
          </p:cNvPr>
          <p:cNvSpPr txBox="1">
            <a:spLocks/>
          </p:cNvSpPr>
          <p:nvPr/>
        </p:nvSpPr>
        <p:spPr>
          <a:xfrm>
            <a:off x="2198951" y="5695552"/>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102  </a:t>
            </a:r>
          </a:p>
        </p:txBody>
      </p:sp>
      <p:pic>
        <p:nvPicPr>
          <p:cNvPr id="26" name="Picture 25"/>
          <p:cNvPicPr>
            <a:picLocks noChangeAspect="1"/>
          </p:cNvPicPr>
          <p:nvPr/>
        </p:nvPicPr>
        <p:blipFill>
          <a:blip r:embed="rId3"/>
          <a:stretch>
            <a:fillRect/>
          </a:stretch>
        </p:blipFill>
        <p:spPr>
          <a:xfrm>
            <a:off x="3043011" y="5314507"/>
            <a:ext cx="385763" cy="378619"/>
          </a:xfrm>
          <a:prstGeom prst="rect">
            <a:avLst/>
          </a:prstGeom>
        </p:spPr>
      </p:pic>
      <p:sp>
        <p:nvSpPr>
          <p:cNvPr id="27" name="Content Placeholder 2">
            <a:extLst>
              <a:ext uri="{FF2B5EF4-FFF2-40B4-BE49-F238E27FC236}">
                <a16:creationId xmlns:a16="http://schemas.microsoft.com/office/drawing/2014/main" id="{62256E1B-BE14-4AB4-8B20-79A5EE1AC11A}"/>
              </a:ext>
            </a:extLst>
          </p:cNvPr>
          <p:cNvSpPr txBox="1">
            <a:spLocks/>
          </p:cNvSpPr>
          <p:nvPr/>
        </p:nvSpPr>
        <p:spPr>
          <a:xfrm>
            <a:off x="3043011" y="5686760"/>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103  </a:t>
            </a:r>
          </a:p>
        </p:txBody>
      </p:sp>
      <p:sp>
        <p:nvSpPr>
          <p:cNvPr id="37" name="Rectangle 36"/>
          <p:cNvSpPr/>
          <p:nvPr/>
        </p:nvSpPr>
        <p:spPr>
          <a:xfrm>
            <a:off x="407081" y="2876334"/>
            <a:ext cx="3901494" cy="23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Content Placeholder 2">
            <a:extLst>
              <a:ext uri="{FF2B5EF4-FFF2-40B4-BE49-F238E27FC236}">
                <a16:creationId xmlns:a16="http://schemas.microsoft.com/office/drawing/2014/main" id="{55D46DA2-E933-417D-A0B0-D5CC2AF7B252}"/>
              </a:ext>
            </a:extLst>
          </p:cNvPr>
          <p:cNvSpPr txBox="1">
            <a:spLocks/>
          </p:cNvSpPr>
          <p:nvPr/>
        </p:nvSpPr>
        <p:spPr>
          <a:xfrm>
            <a:off x="430892" y="1738681"/>
            <a:ext cx="3901494" cy="3480628"/>
          </a:xfrm>
          <a:prstGeom prst="rect">
            <a:avLst/>
          </a:prstGeom>
          <a:ln w="76200">
            <a:solidFill>
              <a:schemeClr val="tx1"/>
            </a:solidFill>
          </a:ln>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100" b="1" dirty="0">
                <a:solidFill>
                  <a:srgbClr val="FF0000"/>
                </a:solidFill>
              </a:rPr>
              <a:t>Block 105</a:t>
            </a:r>
          </a:p>
          <a:p>
            <a:pPr marL="52388" indent="0">
              <a:lnSpc>
                <a:spcPct val="120000"/>
              </a:lnSpc>
              <a:spcBef>
                <a:spcPts val="0"/>
              </a:spcBef>
              <a:buNone/>
            </a:pPr>
            <a:r>
              <a:rPr lang="en-US" sz="1500" dirty="0"/>
              <a:t>Previous Hash: </a:t>
            </a:r>
            <a:r>
              <a:rPr lang="en-US" sz="1050" dirty="0"/>
              <a:t> 89d02k-kald9-bjao89e0d-z938akdho3jd</a:t>
            </a:r>
          </a:p>
          <a:p>
            <a:pPr marL="727472" indent="0">
              <a:lnSpc>
                <a:spcPct val="120000"/>
              </a:lnSpc>
              <a:spcBef>
                <a:spcPts val="0"/>
              </a:spcBef>
              <a:buNone/>
            </a:pPr>
            <a:r>
              <a:rPr lang="en-US" sz="1500" dirty="0"/>
              <a:t>Hash: </a:t>
            </a:r>
            <a:r>
              <a:rPr lang="en-US" sz="1050" dirty="0"/>
              <a:t>9adkaigh-d8ad-mazpd8dd3-1k90ziah89a4</a:t>
            </a:r>
          </a:p>
          <a:p>
            <a:pPr marL="217885" indent="0">
              <a:lnSpc>
                <a:spcPct val="120000"/>
              </a:lnSpc>
              <a:spcBef>
                <a:spcPts val="0"/>
              </a:spcBef>
              <a:buNone/>
            </a:pPr>
            <a:r>
              <a:rPr lang="en-US" sz="1500" dirty="0"/>
              <a:t>Time stamp: </a:t>
            </a:r>
            <a:r>
              <a:rPr lang="en-US" sz="1050" dirty="0"/>
              <a:t>September 6, 2018 1:23pm CST</a:t>
            </a:r>
          </a:p>
        </p:txBody>
      </p:sp>
      <p:sp>
        <p:nvSpPr>
          <p:cNvPr id="39" name="TextBox 38"/>
          <p:cNvSpPr txBox="1"/>
          <p:nvPr/>
        </p:nvSpPr>
        <p:spPr>
          <a:xfrm>
            <a:off x="305770" y="2931022"/>
            <a:ext cx="2142988" cy="2423740"/>
          </a:xfrm>
          <a:prstGeom prst="rect">
            <a:avLst/>
          </a:prstGeom>
          <a:noFill/>
        </p:spPr>
        <p:txBody>
          <a:bodyPr wrap="square" rtlCol="0">
            <a:spAutoFit/>
          </a:bodyPr>
          <a:lstStyle/>
          <a:p>
            <a:pPr marL="342892" lvl="1"/>
            <a:r>
              <a:rPr lang="en-US" sz="1350"/>
              <a:t>VIN</a:t>
            </a:r>
          </a:p>
          <a:p>
            <a:pPr marL="342892" lvl="1"/>
            <a:r>
              <a:rPr lang="en-US" sz="1350"/>
              <a:t>Year	</a:t>
            </a:r>
          </a:p>
          <a:p>
            <a:pPr marL="342892" lvl="1"/>
            <a:r>
              <a:rPr lang="en-US" sz="1350"/>
              <a:t>Make  </a:t>
            </a:r>
          </a:p>
          <a:p>
            <a:pPr marL="342892" lvl="1"/>
            <a:r>
              <a:rPr lang="en-US" sz="1350"/>
              <a:t>Model  </a:t>
            </a:r>
          </a:p>
          <a:p>
            <a:pPr marL="342892" lvl="1"/>
            <a:r>
              <a:rPr lang="en-US" sz="1350"/>
              <a:t>Color</a:t>
            </a:r>
          </a:p>
          <a:p>
            <a:pPr marL="342892" lvl="1"/>
            <a:r>
              <a:rPr lang="en-US" sz="1350"/>
              <a:t>Titleholder</a:t>
            </a:r>
          </a:p>
          <a:p>
            <a:pPr marL="342892" lvl="1"/>
            <a:r>
              <a:rPr lang="en-US" sz="1350"/>
              <a:t>Insurance Coverage Registration </a:t>
            </a:r>
          </a:p>
          <a:p>
            <a:pPr marL="342892" lvl="1"/>
            <a:r>
              <a:rPr lang="en-US" sz="1350"/>
              <a:t>Status</a:t>
            </a:r>
          </a:p>
          <a:p>
            <a:pPr marL="342892" lvl="1"/>
            <a:endParaRPr lang="en-US" sz="600"/>
          </a:p>
          <a:p>
            <a:pPr marL="342892" lvl="1"/>
            <a:r>
              <a:rPr lang="en-US" sz="1350"/>
              <a:t>Smart Contract</a:t>
            </a:r>
          </a:p>
          <a:p>
            <a:endParaRPr lang="en-US" sz="1050"/>
          </a:p>
        </p:txBody>
      </p:sp>
      <p:sp>
        <p:nvSpPr>
          <p:cNvPr id="40" name="TextBox 39"/>
          <p:cNvSpPr txBox="1"/>
          <p:nvPr/>
        </p:nvSpPr>
        <p:spPr>
          <a:xfrm>
            <a:off x="1926113" y="2882487"/>
            <a:ext cx="2154015" cy="2423740"/>
          </a:xfrm>
          <a:prstGeom prst="rect">
            <a:avLst/>
          </a:prstGeom>
          <a:noFill/>
        </p:spPr>
        <p:txBody>
          <a:bodyPr wrap="square" rtlCol="0">
            <a:spAutoFit/>
          </a:bodyPr>
          <a:lstStyle/>
          <a:p>
            <a:pPr marL="342892" lvl="1"/>
            <a:r>
              <a:rPr lang="en-US" sz="1350" dirty="0"/>
              <a:t>1L81SJX26SA003608</a:t>
            </a:r>
          </a:p>
          <a:p>
            <a:pPr marL="342892" lvl="1"/>
            <a:r>
              <a:rPr lang="en-US" sz="1350" dirty="0"/>
              <a:t>2018</a:t>
            </a:r>
          </a:p>
          <a:p>
            <a:pPr marL="342892" lvl="1"/>
            <a:r>
              <a:rPr lang="en-US" sz="1350" dirty="0"/>
              <a:t>Tesla		  </a:t>
            </a:r>
          </a:p>
          <a:p>
            <a:pPr marL="342892" lvl="1"/>
            <a:r>
              <a:rPr lang="en-US" sz="1350" dirty="0"/>
              <a:t>Model X  </a:t>
            </a:r>
          </a:p>
          <a:p>
            <a:pPr marL="342892" lvl="1"/>
            <a:r>
              <a:rPr lang="en-US" sz="1350" dirty="0"/>
              <a:t>Blue  </a:t>
            </a:r>
          </a:p>
          <a:p>
            <a:pPr marL="342892" lvl="1"/>
            <a:r>
              <a:rPr lang="en-US" sz="1350" dirty="0"/>
              <a:t>Alan</a:t>
            </a:r>
          </a:p>
          <a:p>
            <a:pPr marL="342892" lvl="1"/>
            <a:r>
              <a:rPr lang="en-US" sz="1350" dirty="0"/>
              <a:t>[…]</a:t>
            </a:r>
          </a:p>
          <a:p>
            <a:pPr marL="342892" lvl="1"/>
            <a:r>
              <a:rPr lang="en-US" sz="1350" dirty="0">
                <a:solidFill>
                  <a:srgbClr val="FF0000"/>
                </a:solidFill>
              </a:rPr>
              <a:t>[YES]</a:t>
            </a:r>
          </a:p>
          <a:p>
            <a:pPr marL="342892" lvl="1"/>
            <a:r>
              <a:rPr lang="en-US" sz="1350" dirty="0"/>
              <a:t>Complete</a:t>
            </a:r>
          </a:p>
          <a:p>
            <a:pPr marL="342892" lvl="1"/>
            <a:r>
              <a:rPr lang="en-US" sz="600" dirty="0"/>
              <a:t> </a:t>
            </a:r>
          </a:p>
          <a:p>
            <a:pPr marL="342892" lvl="1"/>
            <a:r>
              <a:rPr lang="en-US" sz="1350" dirty="0">
                <a:solidFill>
                  <a:srgbClr val="FF0000"/>
                </a:solidFill>
              </a:rPr>
              <a:t>[Insurance] [DMV]</a:t>
            </a:r>
          </a:p>
          <a:p>
            <a:endParaRPr lang="en-US" sz="1050" dirty="0"/>
          </a:p>
        </p:txBody>
      </p:sp>
      <p:cxnSp>
        <p:nvCxnSpPr>
          <p:cNvPr id="41" name="Straight Connector 40"/>
          <p:cNvCxnSpPr/>
          <p:nvPr/>
        </p:nvCxnSpPr>
        <p:spPr>
          <a:xfrm>
            <a:off x="745691" y="3122127"/>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0122" y="356037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6452" y="3766071"/>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49731" y="3965402"/>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46452" y="4158389"/>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46452" y="4378073"/>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32456" y="4588008"/>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18460" y="4787560"/>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87478" y="512228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76828" y="3360046"/>
            <a:ext cx="33438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3"/>
          <a:stretch>
            <a:fillRect/>
          </a:stretch>
        </p:blipFill>
        <p:spPr>
          <a:xfrm>
            <a:off x="3871686" y="5304982"/>
            <a:ext cx="385763" cy="378619"/>
          </a:xfrm>
          <a:prstGeom prst="rect">
            <a:avLst/>
          </a:prstGeom>
        </p:spPr>
      </p:pic>
      <p:sp>
        <p:nvSpPr>
          <p:cNvPr id="52" name="Content Placeholder 2">
            <a:extLst>
              <a:ext uri="{FF2B5EF4-FFF2-40B4-BE49-F238E27FC236}">
                <a16:creationId xmlns:a16="http://schemas.microsoft.com/office/drawing/2014/main" id="{62256E1B-BE14-4AB4-8B20-79A5EE1AC11A}"/>
              </a:ext>
            </a:extLst>
          </p:cNvPr>
          <p:cNvSpPr txBox="1">
            <a:spLocks/>
          </p:cNvSpPr>
          <p:nvPr/>
        </p:nvSpPr>
        <p:spPr>
          <a:xfrm>
            <a:off x="3871686" y="5677235"/>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104  </a:t>
            </a:r>
          </a:p>
        </p:txBody>
      </p:sp>
      <p:pic>
        <p:nvPicPr>
          <p:cNvPr id="54" name="Picture 2" descr="Image result for smart contracts"/>
          <p:cNvPicPr>
            <a:picLocks noChangeAspect="1" noChangeArrowheads="1"/>
          </p:cNvPicPr>
          <p:nvPr/>
        </p:nvPicPr>
        <p:blipFill rotWithShape="1">
          <a:blip r:embed="rId4">
            <a:extLst>
              <a:ext uri="{28A0092B-C50C-407E-A947-70E740481C1C}">
                <a14:useLocalDpi xmlns:a14="http://schemas.microsoft.com/office/drawing/2010/main" val="0"/>
              </a:ext>
            </a:extLst>
          </a:blip>
          <a:srcRect l="33053" r="34300" b="26837"/>
          <a:stretch/>
        </p:blipFill>
        <p:spPr bwMode="auto">
          <a:xfrm>
            <a:off x="5178868" y="5948340"/>
            <a:ext cx="692902" cy="689836"/>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5525319" y="5514162"/>
            <a:ext cx="0" cy="462753"/>
          </a:xfrm>
          <a:prstGeom prst="line">
            <a:avLst/>
          </a:prstGeom>
        </p:spPr>
        <p:style>
          <a:lnRef idx="1">
            <a:schemeClr val="accent1"/>
          </a:lnRef>
          <a:fillRef idx="0">
            <a:schemeClr val="accent1"/>
          </a:fillRef>
          <a:effectRef idx="0">
            <a:schemeClr val="accent1"/>
          </a:effectRef>
          <a:fontRef idx="minor">
            <a:schemeClr val="tx1"/>
          </a:fontRef>
        </p:style>
      </p:cxnSp>
      <p:pic>
        <p:nvPicPr>
          <p:cNvPr id="6146" name="Picture 2" descr="Image result for pass"/>
          <p:cNvPicPr>
            <a:picLocks noChangeAspect="1" noChangeArrowheads="1"/>
          </p:cNvPicPr>
          <p:nvPr/>
        </p:nvPicPr>
        <p:blipFill rotWithShape="1">
          <a:blip r:embed="rId5">
            <a:extLst>
              <a:ext uri="{28A0092B-C50C-407E-A947-70E740481C1C}">
                <a14:useLocalDpi xmlns:a14="http://schemas.microsoft.com/office/drawing/2010/main" val="0"/>
              </a:ext>
            </a:extLst>
          </a:blip>
          <a:srcRect t="20017" b="29467"/>
          <a:stretch/>
        </p:blipFill>
        <p:spPr bwMode="auto">
          <a:xfrm rot="20127625">
            <a:off x="7339171" y="4065469"/>
            <a:ext cx="1584234" cy="65508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3"/>
          <a:stretch>
            <a:fillRect/>
          </a:stretch>
        </p:blipFill>
        <p:spPr>
          <a:xfrm>
            <a:off x="6151309" y="5314089"/>
            <a:ext cx="385763" cy="378619"/>
          </a:xfrm>
          <a:prstGeom prst="rect">
            <a:avLst/>
          </a:prstGeom>
        </p:spPr>
      </p:pic>
      <p:pic>
        <p:nvPicPr>
          <p:cNvPr id="57" name="Picture 2" descr="Image result for smart contracts"/>
          <p:cNvPicPr>
            <a:picLocks noChangeAspect="1" noChangeArrowheads="1"/>
          </p:cNvPicPr>
          <p:nvPr/>
        </p:nvPicPr>
        <p:blipFill rotWithShape="1">
          <a:blip r:embed="rId4">
            <a:extLst>
              <a:ext uri="{28A0092B-C50C-407E-A947-70E740481C1C}">
                <a14:useLocalDpi xmlns:a14="http://schemas.microsoft.com/office/drawing/2010/main" val="0"/>
              </a:ext>
            </a:extLst>
          </a:blip>
          <a:srcRect l="33053" r="34300" b="26837"/>
          <a:stretch/>
        </p:blipFill>
        <p:spPr bwMode="auto">
          <a:xfrm>
            <a:off x="4320669" y="5940027"/>
            <a:ext cx="692902" cy="689836"/>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Connector 57"/>
          <p:cNvCxnSpPr/>
          <p:nvPr/>
        </p:nvCxnSpPr>
        <p:spPr>
          <a:xfrm>
            <a:off x="4667120" y="5505849"/>
            <a:ext cx="0" cy="462753"/>
          </a:xfrm>
          <a:prstGeom prst="line">
            <a:avLst/>
          </a:prstGeom>
        </p:spPr>
        <p:style>
          <a:lnRef idx="1">
            <a:schemeClr val="accent1"/>
          </a:lnRef>
          <a:fillRef idx="0">
            <a:schemeClr val="accent1"/>
          </a:fillRef>
          <a:effectRef idx="0">
            <a:schemeClr val="accent1"/>
          </a:effectRef>
          <a:fontRef idx="minor">
            <a:schemeClr val="tx1"/>
          </a:fontRef>
        </p:style>
      </p:cxnSp>
      <p:sp>
        <p:nvSpPr>
          <p:cNvPr id="59" name="Content Placeholder 2">
            <a:extLst>
              <a:ext uri="{FF2B5EF4-FFF2-40B4-BE49-F238E27FC236}">
                <a16:creationId xmlns:a16="http://schemas.microsoft.com/office/drawing/2014/main" id="{62256E1B-BE14-4AB4-8B20-79A5EE1AC11A}"/>
              </a:ext>
            </a:extLst>
          </p:cNvPr>
          <p:cNvSpPr txBox="1">
            <a:spLocks/>
          </p:cNvSpPr>
          <p:nvPr/>
        </p:nvSpPr>
        <p:spPr>
          <a:xfrm>
            <a:off x="5033203" y="6594632"/>
            <a:ext cx="1028976" cy="366133"/>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Insurance</a:t>
            </a:r>
          </a:p>
        </p:txBody>
      </p:sp>
      <p:sp>
        <p:nvSpPr>
          <p:cNvPr id="60" name="Content Placeholder 2">
            <a:extLst>
              <a:ext uri="{FF2B5EF4-FFF2-40B4-BE49-F238E27FC236}">
                <a16:creationId xmlns:a16="http://schemas.microsoft.com/office/drawing/2014/main" id="{62256E1B-BE14-4AB4-8B20-79A5EE1AC11A}"/>
              </a:ext>
            </a:extLst>
          </p:cNvPr>
          <p:cNvSpPr txBox="1">
            <a:spLocks/>
          </p:cNvSpPr>
          <p:nvPr/>
        </p:nvSpPr>
        <p:spPr>
          <a:xfrm>
            <a:off x="4373945" y="6650159"/>
            <a:ext cx="479353" cy="332293"/>
          </a:xfrm>
          <a:prstGeom prst="rect">
            <a:avLst/>
          </a:prstGeom>
        </p:spPr>
        <p:txBody>
          <a:bodyPr vert="horz" lIns="68580" tIns="34290" rIns="68580" bIns="34290" rtlCol="0">
            <a:normAutofit fontScale="7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DMV</a:t>
            </a:r>
          </a:p>
        </p:txBody>
      </p:sp>
      <p:sp>
        <p:nvSpPr>
          <p:cNvPr id="63" name="Content Placeholder 2">
            <a:extLst>
              <a:ext uri="{FF2B5EF4-FFF2-40B4-BE49-F238E27FC236}">
                <a16:creationId xmlns:a16="http://schemas.microsoft.com/office/drawing/2014/main" id="{62256E1B-BE14-4AB4-8B20-79A5EE1AC11A}"/>
              </a:ext>
            </a:extLst>
          </p:cNvPr>
          <p:cNvSpPr txBox="1">
            <a:spLocks/>
          </p:cNvSpPr>
          <p:nvPr/>
        </p:nvSpPr>
        <p:spPr>
          <a:xfrm>
            <a:off x="6151309" y="5701817"/>
            <a:ext cx="475106" cy="261581"/>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1500" b="1">
                <a:solidFill>
                  <a:srgbClr val="FF0000"/>
                </a:solidFill>
              </a:rPr>
              <a:t>105  </a:t>
            </a:r>
          </a:p>
        </p:txBody>
      </p:sp>
    </p:spTree>
    <p:extLst>
      <p:ext uri="{BB962C8B-B14F-4D97-AF65-F5344CB8AC3E}">
        <p14:creationId xmlns:p14="http://schemas.microsoft.com/office/powerpoint/2010/main" val="841284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E34AC3-6CA1-423A-9598-507195276085}"/>
              </a:ext>
            </a:extLst>
          </p:cNvPr>
          <p:cNvSpPr txBox="1">
            <a:spLocks/>
          </p:cNvSpPr>
          <p:nvPr/>
        </p:nvSpPr>
        <p:spPr>
          <a:xfrm>
            <a:off x="114301" y="156163"/>
            <a:ext cx="7886700" cy="487482"/>
          </a:xfrm>
          <a:prstGeom prst="rect">
            <a:avLst/>
          </a:prstGeom>
        </p:spPr>
        <p:txBody>
          <a:bodyPr vert="horz" lIns="68580" tIns="34290" rIns="68580" bIns="34290" rtlCol="0" anchor="ctr">
            <a:noAutofit/>
          </a:bodyPr>
          <a:lstStyle>
            <a:defPPr>
              <a:defRPr lang="en-US"/>
            </a:defPPr>
            <a:lvl1pPr defTabSz="914400">
              <a:lnSpc>
                <a:spcPct val="90000"/>
              </a:lnSpc>
              <a:spcBef>
                <a:spcPct val="0"/>
              </a:spcBef>
              <a:buNone/>
              <a:defRPr sz="4400" b="1">
                <a:latin typeface="+mj-lt"/>
                <a:ea typeface="+mj-ea"/>
                <a:cs typeface="+mj-cs"/>
              </a:defRPr>
            </a:lvl1pPr>
          </a:lstStyle>
          <a:p>
            <a:r>
              <a:rPr lang="en-US"/>
              <a:t>Review:  What happened?</a:t>
            </a:r>
          </a:p>
        </p:txBody>
      </p:sp>
      <p:cxnSp>
        <p:nvCxnSpPr>
          <p:cNvPr id="5" name="Straight Connector 4">
            <a:extLst>
              <a:ext uri="{FF2B5EF4-FFF2-40B4-BE49-F238E27FC236}">
                <a16:creationId xmlns:a16="http://schemas.microsoft.com/office/drawing/2014/main" id="{D5C13AC7-FB9E-4EE8-9049-09A092D5F0E6}"/>
              </a:ext>
            </a:extLst>
          </p:cNvPr>
          <p:cNvCxnSpPr/>
          <p:nvPr/>
        </p:nvCxnSpPr>
        <p:spPr>
          <a:xfrm>
            <a:off x="0" y="735767"/>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959" y="1112511"/>
            <a:ext cx="9029699" cy="1924493"/>
          </a:xfrm>
          <a:prstGeom prst="rect">
            <a:avLst/>
          </a:prstGeom>
          <a:solidFill>
            <a:schemeClr val="bg1">
              <a:lumMod val="95000"/>
            </a:schemeClr>
          </a:solidFill>
        </p:spPr>
        <p:txBody>
          <a:bodyPr wrap="square" rtlCol="0">
            <a:spAutoFit/>
          </a:bodyPr>
          <a:lstStyle/>
          <a:p>
            <a:endParaRPr lang="en-US"/>
          </a:p>
        </p:txBody>
      </p:sp>
      <p:cxnSp>
        <p:nvCxnSpPr>
          <p:cNvPr id="7" name="Straight Connector 6">
            <a:extLst>
              <a:ext uri="{FF2B5EF4-FFF2-40B4-BE49-F238E27FC236}">
                <a16:creationId xmlns:a16="http://schemas.microsoft.com/office/drawing/2014/main" id="{D5C13AC7-FB9E-4EE8-9049-09A092D5F0E6}"/>
              </a:ext>
            </a:extLst>
          </p:cNvPr>
          <p:cNvCxnSpPr/>
          <p:nvPr/>
        </p:nvCxnSpPr>
        <p:spPr>
          <a:xfrm>
            <a:off x="-8192" y="1086281"/>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C13AC7-FB9E-4EE8-9049-09A092D5F0E6}"/>
              </a:ext>
            </a:extLst>
          </p:cNvPr>
          <p:cNvCxnSpPr/>
          <p:nvPr/>
        </p:nvCxnSpPr>
        <p:spPr>
          <a:xfrm>
            <a:off x="-8192" y="3176819"/>
            <a:ext cx="9152192" cy="58491"/>
          </a:xfrm>
          <a:prstGeom prst="line">
            <a:avLst/>
          </a:prstGeom>
          <a:ln w="304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67770" y="1388595"/>
            <a:ext cx="1307805" cy="1415772"/>
          </a:xfrm>
          <a:prstGeom prst="rect">
            <a:avLst/>
          </a:prstGeom>
          <a:noFill/>
          <a:ln w="38100">
            <a:solidFill>
              <a:schemeClr val="tx1"/>
            </a:solidFill>
          </a:ln>
        </p:spPr>
        <p:txBody>
          <a:bodyPr wrap="square" rtlCol="0">
            <a:spAutoFit/>
          </a:bodyPr>
          <a:lstStyle/>
          <a:p>
            <a:pPr algn="ctr"/>
            <a:r>
              <a:rPr lang="en-US" sz="1600" b="1"/>
              <a:t>#101</a:t>
            </a:r>
          </a:p>
          <a:p>
            <a:r>
              <a:rPr lang="en-US" sz="1000"/>
              <a:t>Transaction ID01ea7ld5-52ec-4c34-b853-1b3 15aa4052a102</a:t>
            </a:r>
          </a:p>
          <a:p>
            <a:r>
              <a:rPr lang="en-US" sz="1000"/>
              <a:t>Time Stamp:  September 1, 2018 11:49 am UTC</a:t>
            </a:r>
          </a:p>
        </p:txBody>
      </p:sp>
      <p:sp>
        <p:nvSpPr>
          <p:cNvPr id="12" name="TextBox 11"/>
          <p:cNvSpPr txBox="1"/>
          <p:nvPr/>
        </p:nvSpPr>
        <p:spPr>
          <a:xfrm>
            <a:off x="2078604" y="1414316"/>
            <a:ext cx="1307805" cy="1415772"/>
          </a:xfrm>
          <a:prstGeom prst="rect">
            <a:avLst/>
          </a:prstGeom>
          <a:noFill/>
          <a:ln w="38100">
            <a:solidFill>
              <a:schemeClr val="tx1"/>
            </a:solidFill>
          </a:ln>
        </p:spPr>
        <p:txBody>
          <a:bodyPr wrap="square" rtlCol="0">
            <a:spAutoFit/>
          </a:bodyPr>
          <a:lstStyle/>
          <a:p>
            <a:pPr algn="ctr"/>
            <a:r>
              <a:rPr lang="en-US" sz="1600" b="1"/>
              <a:t>#102</a:t>
            </a:r>
          </a:p>
          <a:p>
            <a:r>
              <a:rPr lang="en-US" sz="1000"/>
              <a:t>Transaction ID:  jKla781d-4358-cjao5848a3-89jlxlejb8s0ak</a:t>
            </a:r>
          </a:p>
          <a:p>
            <a:r>
              <a:rPr lang="en-US" sz="1000"/>
              <a:t>Time Stamp:  September 2, 2018 7:32  pm UTC</a:t>
            </a:r>
          </a:p>
        </p:txBody>
      </p:sp>
      <p:sp>
        <p:nvSpPr>
          <p:cNvPr id="13" name="TextBox 12"/>
          <p:cNvSpPr txBox="1"/>
          <p:nvPr/>
        </p:nvSpPr>
        <p:spPr>
          <a:xfrm>
            <a:off x="3897077" y="1414316"/>
            <a:ext cx="1307805" cy="1415772"/>
          </a:xfrm>
          <a:prstGeom prst="rect">
            <a:avLst/>
          </a:prstGeom>
          <a:noFill/>
          <a:ln w="38100">
            <a:solidFill>
              <a:schemeClr val="tx1"/>
            </a:solidFill>
          </a:ln>
        </p:spPr>
        <p:txBody>
          <a:bodyPr wrap="square" rtlCol="0">
            <a:spAutoFit/>
          </a:bodyPr>
          <a:lstStyle/>
          <a:p>
            <a:pPr algn="ctr"/>
            <a:r>
              <a:rPr lang="en-US" sz="1600" b="1"/>
              <a:t>#103</a:t>
            </a:r>
          </a:p>
          <a:p>
            <a:r>
              <a:rPr lang="en-US" sz="1000"/>
              <a:t>Transaction IDa8akdidb-a8d9-a98ldkac99-jas8jalwpqzod</a:t>
            </a:r>
          </a:p>
          <a:p>
            <a:r>
              <a:rPr lang="en-US" sz="1000"/>
              <a:t>Time Stamp:  September 4, 2018 9:15 am UTC</a:t>
            </a:r>
          </a:p>
        </p:txBody>
      </p:sp>
      <p:sp>
        <p:nvSpPr>
          <p:cNvPr id="14" name="TextBox 13"/>
          <p:cNvSpPr txBox="1"/>
          <p:nvPr/>
        </p:nvSpPr>
        <p:spPr>
          <a:xfrm>
            <a:off x="5673506" y="1443815"/>
            <a:ext cx="1307805" cy="1415772"/>
          </a:xfrm>
          <a:prstGeom prst="rect">
            <a:avLst/>
          </a:prstGeom>
          <a:noFill/>
          <a:ln w="38100">
            <a:solidFill>
              <a:schemeClr val="tx1"/>
            </a:solidFill>
          </a:ln>
        </p:spPr>
        <p:txBody>
          <a:bodyPr wrap="square" rtlCol="0">
            <a:spAutoFit/>
          </a:bodyPr>
          <a:lstStyle/>
          <a:p>
            <a:pPr algn="ctr"/>
            <a:r>
              <a:rPr lang="en-US" sz="1600" b="1"/>
              <a:t>#104</a:t>
            </a:r>
          </a:p>
          <a:p>
            <a:r>
              <a:rPr lang="en-US" sz="1000"/>
              <a:t>Transaction ID:  8a9d02k-kald9-bjao89e0d-z938akdho3jd</a:t>
            </a:r>
          </a:p>
          <a:p>
            <a:r>
              <a:rPr lang="en-US" sz="1000"/>
              <a:t>Time Stamp:  September 5, 2018 3:47pm UTC</a:t>
            </a:r>
          </a:p>
        </p:txBody>
      </p:sp>
      <p:sp>
        <p:nvSpPr>
          <p:cNvPr id="15" name="TextBox 14"/>
          <p:cNvSpPr txBox="1"/>
          <p:nvPr/>
        </p:nvSpPr>
        <p:spPr>
          <a:xfrm>
            <a:off x="7442035" y="1443815"/>
            <a:ext cx="1307805" cy="1415772"/>
          </a:xfrm>
          <a:prstGeom prst="rect">
            <a:avLst/>
          </a:prstGeom>
          <a:noFill/>
          <a:ln w="38100">
            <a:solidFill>
              <a:schemeClr val="tx1"/>
            </a:solidFill>
          </a:ln>
        </p:spPr>
        <p:txBody>
          <a:bodyPr wrap="square" rtlCol="0">
            <a:spAutoFit/>
          </a:bodyPr>
          <a:lstStyle/>
          <a:p>
            <a:pPr algn="ctr"/>
            <a:r>
              <a:rPr lang="en-US" sz="1600" b="1"/>
              <a:t>#105</a:t>
            </a:r>
          </a:p>
          <a:p>
            <a:r>
              <a:rPr lang="en-US" sz="1000"/>
              <a:t>Transaction ID9adkaigh-d8ad-mazpd8dd3-1k90ziah89a4</a:t>
            </a:r>
          </a:p>
          <a:p>
            <a:r>
              <a:rPr lang="en-US" sz="1000"/>
              <a:t>Time Stamp:  September 6, 2018 1:23 pm UTC</a:t>
            </a:r>
          </a:p>
        </p:txBody>
      </p:sp>
      <p:cxnSp>
        <p:nvCxnSpPr>
          <p:cNvPr id="8" name="Straight Connector 7"/>
          <p:cNvCxnSpPr/>
          <p:nvPr/>
        </p:nvCxnSpPr>
        <p:spPr>
          <a:xfrm>
            <a:off x="1575575" y="2088685"/>
            <a:ext cx="482009" cy="16156"/>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394345" y="2109260"/>
            <a:ext cx="482009" cy="16156"/>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981311" y="2135071"/>
            <a:ext cx="482009" cy="16156"/>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p:cNvCxnSpPr>
            <a:endCxn id="14" idx="1"/>
          </p:cNvCxnSpPr>
          <p:nvPr/>
        </p:nvCxnSpPr>
        <p:spPr>
          <a:xfrm>
            <a:off x="5225605" y="2151701"/>
            <a:ext cx="447901"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Content Placeholder 2">
            <a:extLst>
              <a:ext uri="{FF2B5EF4-FFF2-40B4-BE49-F238E27FC236}">
                <a16:creationId xmlns:a16="http://schemas.microsoft.com/office/drawing/2014/main" id="{62256E1B-BE14-4AB4-8B20-79A5EE1AC11A}"/>
              </a:ext>
            </a:extLst>
          </p:cNvPr>
          <p:cNvSpPr txBox="1">
            <a:spLocks/>
          </p:cNvSpPr>
          <p:nvPr/>
        </p:nvSpPr>
        <p:spPr>
          <a:xfrm>
            <a:off x="135845" y="3634725"/>
            <a:ext cx="3921806" cy="426055"/>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50"/>
              </a:spcAft>
              <a:buNone/>
            </a:pPr>
            <a:r>
              <a:rPr lang="en-US" sz="2400" b="1"/>
              <a:t>Recent Transactions: </a:t>
            </a:r>
            <a:endParaRPr lang="en-US" sz="2200"/>
          </a:p>
          <a:p>
            <a:pPr marL="132159" indent="0">
              <a:spcAft>
                <a:spcPts val="450"/>
              </a:spcAft>
              <a:buNone/>
            </a:pPr>
            <a:endParaRPr lang="en-US" sz="2400"/>
          </a:p>
        </p:txBody>
      </p:sp>
      <p:pic>
        <p:nvPicPr>
          <p:cNvPr id="6" name="Picture 5">
            <a:extLst>
              <a:ext uri="{FF2B5EF4-FFF2-40B4-BE49-F238E27FC236}">
                <a16:creationId xmlns:a16="http://schemas.microsoft.com/office/drawing/2014/main" id="{5781F871-FCCC-481A-8379-13CE4D3170F5}"/>
              </a:ext>
            </a:extLst>
          </p:cNvPr>
          <p:cNvPicPr>
            <a:picLocks noChangeAspect="1"/>
          </p:cNvPicPr>
          <p:nvPr/>
        </p:nvPicPr>
        <p:blipFill>
          <a:blip r:embed="rId2"/>
          <a:stretch>
            <a:fillRect/>
          </a:stretch>
        </p:blipFill>
        <p:spPr>
          <a:xfrm>
            <a:off x="0" y="4128732"/>
            <a:ext cx="9144000" cy="2555853"/>
          </a:xfrm>
          <a:prstGeom prst="rect">
            <a:avLst/>
          </a:prstGeom>
        </p:spPr>
      </p:pic>
    </p:spTree>
    <p:extLst>
      <p:ext uri="{BB962C8B-B14F-4D97-AF65-F5344CB8AC3E}">
        <p14:creationId xmlns:p14="http://schemas.microsoft.com/office/powerpoint/2010/main" val="3828881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E34AC3-6CA1-423A-9598-507195276085}"/>
              </a:ext>
            </a:extLst>
          </p:cNvPr>
          <p:cNvSpPr txBox="1">
            <a:spLocks/>
          </p:cNvSpPr>
          <p:nvPr/>
        </p:nvSpPr>
        <p:spPr>
          <a:xfrm>
            <a:off x="114301" y="230594"/>
            <a:ext cx="7886700" cy="487482"/>
          </a:xfrm>
          <a:prstGeom prst="rect">
            <a:avLst/>
          </a:prstGeom>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a:t>“Trusting” the Transactions</a:t>
            </a:r>
          </a:p>
        </p:txBody>
      </p:sp>
      <p:cxnSp>
        <p:nvCxnSpPr>
          <p:cNvPr id="5" name="Straight Connector 4">
            <a:extLst>
              <a:ext uri="{FF2B5EF4-FFF2-40B4-BE49-F238E27FC236}">
                <a16:creationId xmlns:a16="http://schemas.microsoft.com/office/drawing/2014/main" id="{D5C13AC7-FB9E-4EE8-9049-09A092D5F0E6}"/>
              </a:ext>
            </a:extLst>
          </p:cNvPr>
          <p:cNvCxnSpPr/>
          <p:nvPr/>
        </p:nvCxnSpPr>
        <p:spPr>
          <a:xfrm>
            <a:off x="0" y="810198"/>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FD11770D-6EB9-4373-8185-5E25D0A39047}"/>
              </a:ext>
            </a:extLst>
          </p:cNvPr>
          <p:cNvSpPr txBox="1">
            <a:spLocks/>
          </p:cNvSpPr>
          <p:nvPr/>
        </p:nvSpPr>
        <p:spPr>
          <a:xfrm>
            <a:off x="2501824" y="988930"/>
            <a:ext cx="5877653" cy="862069"/>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388" indent="-52388">
              <a:buNone/>
            </a:pPr>
            <a:r>
              <a:rPr lang="en-US" dirty="0"/>
              <a:t> </a:t>
            </a:r>
            <a:r>
              <a:rPr lang="en-US" u="sng" dirty="0"/>
              <a:t>Immutability</a:t>
            </a:r>
            <a:r>
              <a:rPr lang="en-US" dirty="0"/>
              <a:t> </a:t>
            </a:r>
            <a:r>
              <a:rPr lang="en-US" dirty="0">
                <a:sym typeface="Wingdings" panose="05000000000000000000" pitchFamily="2" charset="2"/>
              </a:rPr>
              <a:t> Altering block (e.g. changing titleholder) changed the hash</a:t>
            </a:r>
            <a:endParaRPr lang="en-US" dirty="0"/>
          </a:p>
        </p:txBody>
      </p:sp>
      <p:pic>
        <p:nvPicPr>
          <p:cNvPr id="9" name="Picture 2" descr="Image result for central ban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778" y="5411441"/>
            <a:ext cx="1028700" cy="9716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859316" y="917873"/>
            <a:ext cx="721628" cy="971474"/>
          </a:xfrm>
          <a:prstGeom prst="rect">
            <a:avLst/>
          </a:prstGeom>
        </p:spPr>
      </p:pic>
      <p:pic>
        <p:nvPicPr>
          <p:cNvPr id="11" name="Picture 6" descr="Image result for distributed ledger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133"/>
          <a:stretch/>
        </p:blipFill>
        <p:spPr bwMode="auto">
          <a:xfrm>
            <a:off x="204243" y="2378194"/>
            <a:ext cx="1995800" cy="96511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FD11770D-6EB9-4373-8185-5E25D0A39047}"/>
              </a:ext>
            </a:extLst>
          </p:cNvPr>
          <p:cNvSpPr txBox="1">
            <a:spLocks/>
          </p:cNvSpPr>
          <p:nvPr/>
        </p:nvSpPr>
        <p:spPr>
          <a:xfrm>
            <a:off x="2520112" y="2137176"/>
            <a:ext cx="6343420" cy="1422803"/>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a:t>Provenance</a:t>
            </a:r>
            <a:r>
              <a:rPr lang="en-US"/>
              <a:t> </a:t>
            </a:r>
            <a:r>
              <a:rPr lang="en-US">
                <a:sym typeface="Wingdings" panose="05000000000000000000" pitchFamily="2" charset="2"/>
              </a:rPr>
              <a:t> </a:t>
            </a:r>
            <a:r>
              <a:rPr lang="en-US"/>
              <a:t>participants can see where block originated as well as ownership</a:t>
            </a:r>
          </a:p>
        </p:txBody>
      </p:sp>
      <p:sp>
        <p:nvSpPr>
          <p:cNvPr id="14" name="Content Placeholder 2">
            <a:extLst>
              <a:ext uri="{FF2B5EF4-FFF2-40B4-BE49-F238E27FC236}">
                <a16:creationId xmlns:a16="http://schemas.microsoft.com/office/drawing/2014/main" id="{FD11770D-6EB9-4373-8185-5E25D0A39047}"/>
              </a:ext>
            </a:extLst>
          </p:cNvPr>
          <p:cNvSpPr txBox="1">
            <a:spLocks/>
          </p:cNvSpPr>
          <p:nvPr/>
        </p:nvSpPr>
        <p:spPr>
          <a:xfrm>
            <a:off x="2538999" y="5333175"/>
            <a:ext cx="5379706" cy="998474"/>
          </a:xfrm>
          <a:prstGeom prst="rect">
            <a:avLst/>
          </a:prstGeom>
        </p:spPr>
        <p:txBody>
          <a:bodyPr vert="horz" lIns="68580" tIns="34290" rIns="68580" bIns="3429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Consensus</a:t>
            </a:r>
            <a:r>
              <a:rPr lang="en-US" dirty="0"/>
              <a:t> </a:t>
            </a:r>
            <a:r>
              <a:rPr lang="en-US" dirty="0">
                <a:sym typeface="Wingdings" panose="05000000000000000000" pitchFamily="2" charset="2"/>
              </a:rPr>
              <a:t></a:t>
            </a:r>
            <a:r>
              <a:rPr lang="en-US" dirty="0"/>
              <a:t> All the blocks in a chain must agree on the transactions validity</a:t>
            </a:r>
          </a:p>
        </p:txBody>
      </p:sp>
      <p:pic>
        <p:nvPicPr>
          <p:cNvPr id="15" name="Picture 10"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086" y="3920940"/>
            <a:ext cx="1093808" cy="96012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FD11770D-6EB9-4373-8185-5E25D0A39047}"/>
              </a:ext>
            </a:extLst>
          </p:cNvPr>
          <p:cNvSpPr txBox="1">
            <a:spLocks/>
          </p:cNvSpPr>
          <p:nvPr/>
        </p:nvSpPr>
        <p:spPr>
          <a:xfrm>
            <a:off x="2520113" y="3896239"/>
            <a:ext cx="6343421" cy="99847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Finality</a:t>
            </a:r>
            <a:r>
              <a:rPr lang="en-US" dirty="0"/>
              <a:t> </a:t>
            </a:r>
            <a:r>
              <a:rPr lang="en-US" dirty="0">
                <a:sym typeface="Wingdings" panose="05000000000000000000" pitchFamily="2" charset="2"/>
              </a:rPr>
              <a:t></a:t>
            </a:r>
            <a:r>
              <a:rPr lang="en-US" dirty="0"/>
              <a:t> Single, trusted source of ownership and transaction history</a:t>
            </a:r>
          </a:p>
        </p:txBody>
      </p:sp>
    </p:spTree>
    <p:extLst>
      <p:ext uri="{BB962C8B-B14F-4D97-AF65-F5344CB8AC3E}">
        <p14:creationId xmlns:p14="http://schemas.microsoft.com/office/powerpoint/2010/main" val="12236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E34AC3-6CA1-423A-9598-507195276085}"/>
              </a:ext>
            </a:extLst>
          </p:cNvPr>
          <p:cNvSpPr txBox="1">
            <a:spLocks/>
          </p:cNvSpPr>
          <p:nvPr/>
        </p:nvSpPr>
        <p:spPr>
          <a:xfrm>
            <a:off x="114301" y="133350"/>
            <a:ext cx="7886700" cy="487482"/>
          </a:xfrm>
          <a:prstGeom prst="rect">
            <a:avLst/>
          </a:prstGeom>
        </p:spPr>
        <p:txBody>
          <a:bodyPr vert="horz" lIns="68580" tIns="34290" rIns="68580" bIns="34290" rtlCol="0" anchor="ctr">
            <a:noAutofit/>
          </a:bodyPr>
          <a:lstStyle>
            <a:defPPr>
              <a:defRPr lang="en-US"/>
            </a:defPPr>
            <a:lvl1pPr defTabSz="914377">
              <a:lnSpc>
                <a:spcPct val="90000"/>
              </a:lnSpc>
              <a:spcBef>
                <a:spcPct val="0"/>
              </a:spcBef>
              <a:buNone/>
              <a:defRPr sz="4400" b="1">
                <a:latin typeface="+mj-lt"/>
                <a:ea typeface="+mj-ea"/>
                <a:cs typeface="+mj-cs"/>
              </a:defRPr>
            </a:lvl1pPr>
          </a:lstStyle>
          <a:p>
            <a:r>
              <a:rPr lang="en-US"/>
              <a:t>What’s Next?</a:t>
            </a:r>
          </a:p>
        </p:txBody>
      </p:sp>
      <p:cxnSp>
        <p:nvCxnSpPr>
          <p:cNvPr id="6" name="Straight Connector 5">
            <a:extLst>
              <a:ext uri="{FF2B5EF4-FFF2-40B4-BE49-F238E27FC236}">
                <a16:creationId xmlns:a16="http://schemas.microsoft.com/office/drawing/2014/main" id="{D5C13AC7-FB9E-4EE8-9049-09A092D5F0E6}"/>
              </a:ext>
            </a:extLst>
          </p:cNvPr>
          <p:cNvCxnSpPr/>
          <p:nvPr/>
        </p:nvCxnSpPr>
        <p:spPr>
          <a:xfrm>
            <a:off x="0" y="712954"/>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868544A-0FE0-463A-B2CA-BF4F82BFF21F}"/>
              </a:ext>
            </a:extLst>
          </p:cNvPr>
          <p:cNvSpPr txBox="1"/>
          <p:nvPr/>
        </p:nvSpPr>
        <p:spPr>
          <a:xfrm>
            <a:off x="2686174" y="871244"/>
            <a:ext cx="6228214" cy="1600438"/>
          </a:xfrm>
          <a:prstGeom prst="rect">
            <a:avLst/>
          </a:prstGeom>
          <a:noFill/>
          <a:ln w="57150">
            <a:noFill/>
          </a:ln>
        </p:spPr>
        <p:txBody>
          <a:bodyPr wrap="square" rtlCol="0">
            <a:spAutoFit/>
          </a:bodyPr>
          <a:lstStyle/>
          <a:p>
            <a:r>
              <a:rPr lang="en-US" sz="3200" b="1">
                <a:latin typeface="+mj-lt"/>
              </a:rPr>
              <a:t>Regulation</a:t>
            </a:r>
          </a:p>
          <a:p>
            <a:pPr marL="461963" lvl="0" indent="-285750">
              <a:buFont typeface="Wingdings" panose="05000000000000000000" pitchFamily="2" charset="2"/>
              <a:buChar char="q"/>
            </a:pPr>
            <a:r>
              <a:rPr lang="en-US" sz="2200"/>
              <a:t>  Emissions</a:t>
            </a:r>
          </a:p>
          <a:p>
            <a:pPr marL="461963" lvl="0" indent="-285750">
              <a:buFont typeface="Wingdings" panose="05000000000000000000" pitchFamily="2" charset="2"/>
              <a:buChar char="q"/>
            </a:pPr>
            <a:r>
              <a:rPr lang="en-US" sz="2200"/>
              <a:t>  Insurance</a:t>
            </a:r>
          </a:p>
          <a:p>
            <a:pPr marL="461963" lvl="0" indent="-285750">
              <a:buFont typeface="Wingdings" panose="05000000000000000000" pitchFamily="2" charset="2"/>
              <a:buChar char="q"/>
            </a:pPr>
            <a:r>
              <a:rPr lang="en-US" sz="2200"/>
              <a:t>  Registration</a:t>
            </a:r>
          </a:p>
        </p:txBody>
      </p:sp>
      <p:sp>
        <p:nvSpPr>
          <p:cNvPr id="16" name="TextBox 15">
            <a:extLst>
              <a:ext uri="{FF2B5EF4-FFF2-40B4-BE49-F238E27FC236}">
                <a16:creationId xmlns:a16="http://schemas.microsoft.com/office/drawing/2014/main" id="{512FE700-1FF6-4AF1-820E-5B88B50D7207}"/>
              </a:ext>
            </a:extLst>
          </p:cNvPr>
          <p:cNvSpPr txBox="1"/>
          <p:nvPr/>
        </p:nvSpPr>
        <p:spPr>
          <a:xfrm>
            <a:off x="2743200" y="2445787"/>
            <a:ext cx="4927600" cy="1261884"/>
          </a:xfrm>
          <a:prstGeom prst="rect">
            <a:avLst/>
          </a:prstGeom>
          <a:noFill/>
          <a:ln w="57150">
            <a:noFill/>
          </a:ln>
        </p:spPr>
        <p:txBody>
          <a:bodyPr wrap="square" rtlCol="0">
            <a:spAutoFit/>
          </a:bodyPr>
          <a:lstStyle/>
          <a:p>
            <a:r>
              <a:rPr lang="en-US" sz="3200" b="1">
                <a:latin typeface="+mj-lt"/>
              </a:rPr>
              <a:t>Innovation</a:t>
            </a:r>
          </a:p>
          <a:p>
            <a:pPr marL="461963" lvl="0" indent="-285750">
              <a:buFont typeface="Wingdings" panose="05000000000000000000" pitchFamily="2" charset="2"/>
              <a:buChar char="q"/>
            </a:pPr>
            <a:r>
              <a:rPr lang="en-US" sz="2200"/>
              <a:t>  Certified mechanics</a:t>
            </a:r>
          </a:p>
          <a:p>
            <a:pPr marL="461963" lvl="0" indent="-285750">
              <a:buFont typeface="Wingdings" panose="05000000000000000000" pitchFamily="2" charset="2"/>
              <a:buChar char="q"/>
            </a:pPr>
            <a:r>
              <a:rPr lang="en-US" sz="2200"/>
              <a:t>  Certified parts</a:t>
            </a:r>
          </a:p>
        </p:txBody>
      </p:sp>
      <p:sp>
        <p:nvSpPr>
          <p:cNvPr id="17" name="TextBox 16">
            <a:extLst>
              <a:ext uri="{FF2B5EF4-FFF2-40B4-BE49-F238E27FC236}">
                <a16:creationId xmlns:a16="http://schemas.microsoft.com/office/drawing/2014/main" id="{9B03EA06-AC1D-445E-AF0C-4345C0731793}"/>
              </a:ext>
            </a:extLst>
          </p:cNvPr>
          <p:cNvSpPr txBox="1"/>
          <p:nvPr/>
        </p:nvSpPr>
        <p:spPr>
          <a:xfrm>
            <a:off x="2743200" y="3580671"/>
            <a:ext cx="4277710" cy="1600438"/>
          </a:xfrm>
          <a:prstGeom prst="rect">
            <a:avLst/>
          </a:prstGeom>
          <a:noFill/>
          <a:ln w="57150">
            <a:noFill/>
          </a:ln>
        </p:spPr>
        <p:txBody>
          <a:bodyPr wrap="square" rtlCol="0">
            <a:spAutoFit/>
          </a:bodyPr>
          <a:lstStyle/>
          <a:p>
            <a:r>
              <a:rPr lang="en-US" sz="3200" b="1">
                <a:latin typeface="+mj-lt"/>
              </a:rPr>
              <a:t>Safety</a:t>
            </a:r>
          </a:p>
          <a:p>
            <a:pPr marL="461963" lvl="0" indent="-285750">
              <a:buFont typeface="Wingdings" panose="05000000000000000000" pitchFamily="2" charset="2"/>
              <a:buChar char="q"/>
            </a:pPr>
            <a:r>
              <a:rPr lang="en-US" sz="2200"/>
              <a:t>  Valid licenses</a:t>
            </a:r>
          </a:p>
          <a:p>
            <a:pPr marL="461963" lvl="0" indent="-285750">
              <a:buFont typeface="Wingdings" panose="05000000000000000000" pitchFamily="2" charset="2"/>
              <a:buChar char="q"/>
            </a:pPr>
            <a:r>
              <a:rPr lang="en-US" sz="2200"/>
              <a:t>  Proof of Insurance</a:t>
            </a:r>
          </a:p>
          <a:p>
            <a:pPr marL="461963" lvl="0" indent="-285750">
              <a:buFont typeface="Wingdings" panose="05000000000000000000" pitchFamily="2" charset="2"/>
              <a:buChar char="q"/>
            </a:pPr>
            <a:r>
              <a:rPr lang="en-US" sz="2200"/>
              <a:t>  Registration</a:t>
            </a:r>
          </a:p>
        </p:txBody>
      </p:sp>
      <p:sp>
        <p:nvSpPr>
          <p:cNvPr id="18" name="TextBox 17">
            <a:extLst>
              <a:ext uri="{FF2B5EF4-FFF2-40B4-BE49-F238E27FC236}">
                <a16:creationId xmlns:a16="http://schemas.microsoft.com/office/drawing/2014/main" id="{06A273C4-607C-44FE-86F3-42C0C4965B41}"/>
              </a:ext>
            </a:extLst>
          </p:cNvPr>
          <p:cNvSpPr txBox="1"/>
          <p:nvPr/>
        </p:nvSpPr>
        <p:spPr>
          <a:xfrm>
            <a:off x="2743200" y="5268046"/>
            <a:ext cx="6228214" cy="923330"/>
          </a:xfrm>
          <a:prstGeom prst="rect">
            <a:avLst/>
          </a:prstGeom>
          <a:noFill/>
          <a:ln w="57150">
            <a:noFill/>
          </a:ln>
        </p:spPr>
        <p:txBody>
          <a:bodyPr wrap="square" rtlCol="0">
            <a:spAutoFit/>
          </a:bodyPr>
          <a:lstStyle/>
          <a:p>
            <a:r>
              <a:rPr lang="en-US" sz="3200" b="1">
                <a:latin typeface="+mj-lt"/>
              </a:rPr>
              <a:t>Disruptive Innovation</a:t>
            </a:r>
          </a:p>
          <a:p>
            <a:pPr marL="401638" lvl="0" indent="-280988">
              <a:buFont typeface="Wingdings" panose="05000000000000000000" pitchFamily="2" charset="2"/>
              <a:buChar char="q"/>
            </a:pPr>
            <a:r>
              <a:rPr lang="en-US" sz="2200"/>
              <a:t>  Future for </a:t>
            </a:r>
            <a:r>
              <a:rPr lang="en-US" sz="2200" err="1"/>
              <a:t>CarFax</a:t>
            </a:r>
            <a:r>
              <a:rPr lang="en-US" sz="2200"/>
              <a:t> and Kelley Blue Book?</a:t>
            </a:r>
          </a:p>
        </p:txBody>
      </p:sp>
      <p:pic>
        <p:nvPicPr>
          <p:cNvPr id="20" name="Picture 2" descr="Image result for certified auto mechanic">
            <a:extLst>
              <a:ext uri="{FF2B5EF4-FFF2-40B4-BE49-F238E27FC236}">
                <a16:creationId xmlns:a16="http://schemas.microsoft.com/office/drawing/2014/main" id="{DCE23848-9DE1-470F-80D3-59607A487C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10" y="2652221"/>
            <a:ext cx="2184400" cy="8278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B00E711-4385-41C2-993D-273DD12900A3}"/>
              </a:ext>
            </a:extLst>
          </p:cNvPr>
          <p:cNvPicPr>
            <a:picLocks noChangeAspect="1"/>
          </p:cNvPicPr>
          <p:nvPr/>
        </p:nvPicPr>
        <p:blipFill>
          <a:blip r:embed="rId3"/>
          <a:stretch>
            <a:fillRect/>
          </a:stretch>
        </p:blipFill>
        <p:spPr>
          <a:xfrm>
            <a:off x="699204" y="3742010"/>
            <a:ext cx="921346" cy="1208381"/>
          </a:xfrm>
          <a:prstGeom prst="rect">
            <a:avLst/>
          </a:prstGeom>
        </p:spPr>
      </p:pic>
      <p:pic>
        <p:nvPicPr>
          <p:cNvPr id="22" name="Picture 2" descr="Image result for kelley blue book images">
            <a:extLst>
              <a:ext uri="{FF2B5EF4-FFF2-40B4-BE49-F238E27FC236}">
                <a16:creationId xmlns:a16="http://schemas.microsoft.com/office/drawing/2014/main" id="{26EDF1FF-8E2E-4452-88EE-86D14A11C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505" y="5603621"/>
            <a:ext cx="2403431" cy="11755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california smog check">
            <a:extLst>
              <a:ext uri="{FF2B5EF4-FFF2-40B4-BE49-F238E27FC236}">
                <a16:creationId xmlns:a16="http://schemas.microsoft.com/office/drawing/2014/main" id="{E0BECAC2-2954-4D21-A2F5-CBE381F0D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209" y="966477"/>
            <a:ext cx="14001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Image result for carfax">
            <a:extLst>
              <a:ext uri="{FF2B5EF4-FFF2-40B4-BE49-F238E27FC236}">
                <a16:creationId xmlns:a16="http://schemas.microsoft.com/office/drawing/2014/main" id="{3DE7D020-729E-4CB4-A510-9727C44B58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842" y="5159255"/>
            <a:ext cx="2313322" cy="5980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DC610DE-8003-4899-9BBA-B6EC27A23948}"/>
              </a:ext>
            </a:extLst>
          </p:cNvPr>
          <p:cNvPicPr>
            <a:picLocks noChangeAspect="1"/>
          </p:cNvPicPr>
          <p:nvPr/>
        </p:nvPicPr>
        <p:blipFill>
          <a:blip r:embed="rId7"/>
          <a:stretch>
            <a:fillRect/>
          </a:stretch>
        </p:blipFill>
        <p:spPr>
          <a:xfrm>
            <a:off x="5918071" y="162992"/>
            <a:ext cx="3011557" cy="2727527"/>
          </a:xfrm>
          <a:prstGeom prst="rect">
            <a:avLst/>
          </a:prstGeom>
          <a:ln w="38100">
            <a:solidFill>
              <a:schemeClr val="tx1">
                <a:alpha val="99000"/>
              </a:schemeClr>
            </a:solidFill>
          </a:ln>
        </p:spPr>
      </p:pic>
      <p:pic>
        <p:nvPicPr>
          <p:cNvPr id="2" name="Picture 12">
            <a:extLst>
              <a:ext uri="{FF2B5EF4-FFF2-40B4-BE49-F238E27FC236}">
                <a16:creationId xmlns:a16="http://schemas.microsoft.com/office/drawing/2014/main" id="{8DC610DE-8003-4899-9BBA-B6EC27A23948}"/>
              </a:ext>
            </a:extLst>
          </p:cNvPr>
          <p:cNvPicPr>
            <a:picLocks noChangeAspect="1"/>
          </p:cNvPicPr>
          <p:nvPr/>
        </p:nvPicPr>
        <p:blipFill>
          <a:blip r:embed="rId7"/>
          <a:stretch>
            <a:fillRect/>
          </a:stretch>
        </p:blipFill>
        <p:spPr>
          <a:xfrm>
            <a:off x="5918071" y="162992"/>
            <a:ext cx="3011557" cy="2727527"/>
          </a:xfrm>
          <a:prstGeom prst="rect">
            <a:avLst/>
          </a:prstGeom>
          <a:ln w="38100">
            <a:solidFill>
              <a:schemeClr val="tx1">
                <a:alpha val="99000"/>
              </a:schemeClr>
            </a:solidFill>
          </a:ln>
        </p:spPr>
      </p:pic>
    </p:spTree>
    <p:extLst>
      <p:ext uri="{BB962C8B-B14F-4D97-AF65-F5344CB8AC3E}">
        <p14:creationId xmlns:p14="http://schemas.microsoft.com/office/powerpoint/2010/main" val="320977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3" y="277091"/>
            <a:ext cx="9142717" cy="5763491"/>
          </a:xfrm>
          <a:prstGeom prst="rect">
            <a:avLst/>
          </a:prstGeom>
        </p:spPr>
      </p:pic>
      <p:sp>
        <p:nvSpPr>
          <p:cNvPr id="5" name="Rectangle 4"/>
          <p:cNvSpPr/>
          <p:nvPr/>
        </p:nvSpPr>
        <p:spPr>
          <a:xfrm>
            <a:off x="2281382" y="1865745"/>
            <a:ext cx="3380509" cy="117301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images blockchain nodes">
            <a:extLst>
              <a:ext uri="{FF2B5EF4-FFF2-40B4-BE49-F238E27FC236}">
                <a16:creationId xmlns:a16="http://schemas.microsoft.com/office/drawing/2014/main" id="{DC72EB74-5F91-4DA9-984F-4076DF872E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78" t="81470" r="13531" b="9635"/>
          <a:stretch/>
        </p:blipFill>
        <p:spPr bwMode="auto">
          <a:xfrm>
            <a:off x="1945705" y="6040582"/>
            <a:ext cx="5514975" cy="73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70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he fut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2199" y="901596"/>
            <a:ext cx="6605271" cy="467222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2E34AC3-6CA1-423A-9598-507195276085}"/>
              </a:ext>
            </a:extLst>
          </p:cNvPr>
          <p:cNvSpPr txBox="1">
            <a:spLocks/>
          </p:cNvSpPr>
          <p:nvPr/>
        </p:nvSpPr>
        <p:spPr>
          <a:xfrm>
            <a:off x="114301" y="133350"/>
            <a:ext cx="7886700" cy="487482"/>
          </a:xfrm>
          <a:prstGeom prst="rect">
            <a:avLst/>
          </a:prstGeom>
        </p:spPr>
        <p:txBody>
          <a:bodyPr vert="horz" lIns="68580" tIns="34290" rIns="68580" bIns="34290" rtlCol="0" anchor="ctr">
            <a:noAutofit/>
          </a:bodyPr>
          <a:lstStyle>
            <a:defPPr>
              <a:defRPr lang="en-US"/>
            </a:defPPr>
            <a:lvl1pPr defTabSz="914377">
              <a:lnSpc>
                <a:spcPct val="90000"/>
              </a:lnSpc>
              <a:spcBef>
                <a:spcPct val="0"/>
              </a:spcBef>
              <a:buNone/>
              <a:defRPr sz="4400" b="1">
                <a:latin typeface="+mj-lt"/>
                <a:ea typeface="+mj-ea"/>
                <a:cs typeface="+mj-cs"/>
              </a:defRPr>
            </a:lvl1pPr>
          </a:lstStyle>
          <a:p>
            <a:r>
              <a:rPr lang="en-US"/>
              <a:t>What’s Next?</a:t>
            </a:r>
          </a:p>
        </p:txBody>
      </p:sp>
      <p:cxnSp>
        <p:nvCxnSpPr>
          <p:cNvPr id="6" name="Straight Connector 5">
            <a:extLst>
              <a:ext uri="{FF2B5EF4-FFF2-40B4-BE49-F238E27FC236}">
                <a16:creationId xmlns:a16="http://schemas.microsoft.com/office/drawing/2014/main" id="{D5C13AC7-FB9E-4EE8-9049-09A092D5F0E6}"/>
              </a:ext>
            </a:extLst>
          </p:cNvPr>
          <p:cNvCxnSpPr/>
          <p:nvPr/>
        </p:nvCxnSpPr>
        <p:spPr>
          <a:xfrm>
            <a:off x="0" y="712954"/>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 name="Picture 2" descr="Image result for images blockchain nod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78" t="81470" r="13531" b="9635"/>
          <a:stretch/>
        </p:blipFill>
        <p:spPr bwMode="auto">
          <a:xfrm>
            <a:off x="1889125" y="5852762"/>
            <a:ext cx="5514975" cy="73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474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430" y="3414328"/>
            <a:ext cx="8780050" cy="2862322"/>
          </a:xfrm>
          <a:prstGeom prst="rect">
            <a:avLst/>
          </a:prstGeom>
          <a:solidFill>
            <a:schemeClr val="bg1"/>
          </a:solidFill>
        </p:spPr>
        <p:txBody>
          <a:bodyPr wrap="square">
            <a:spAutoFit/>
          </a:bodyPr>
          <a:lstStyle/>
          <a:p>
            <a:pPr marL="342892" indent="-342892">
              <a:spcBef>
                <a:spcPts val="900"/>
              </a:spcBef>
              <a:spcAft>
                <a:spcPts val="900"/>
              </a:spcAft>
              <a:buFont typeface="Wingdings" panose="05000000000000000000" pitchFamily="2" charset="2"/>
              <a:buChar char="Ø"/>
            </a:pPr>
            <a:r>
              <a:rPr lang="en-US" sz="2400" b="1">
                <a:solidFill>
                  <a:srgbClr val="272727"/>
                </a:solidFill>
              </a:rPr>
              <a:t>“The accounting profession is built on confirmation and verification, and that’s what </a:t>
            </a:r>
            <a:r>
              <a:rPr lang="en-US" sz="2400" b="1" err="1">
                <a:solidFill>
                  <a:srgbClr val="272727"/>
                </a:solidFill>
              </a:rPr>
              <a:t>blockchain</a:t>
            </a:r>
            <a:r>
              <a:rPr lang="en-US" sz="2400" b="1">
                <a:solidFill>
                  <a:srgbClr val="272727"/>
                </a:solidFill>
              </a:rPr>
              <a:t> is all about.” </a:t>
            </a:r>
          </a:p>
          <a:p>
            <a:pPr>
              <a:spcBef>
                <a:spcPts val="900"/>
              </a:spcBef>
            </a:pPr>
            <a:endParaRPr lang="en-US" sz="1500" b="1">
              <a:solidFill>
                <a:srgbClr val="272727"/>
              </a:solidFill>
            </a:endParaRPr>
          </a:p>
          <a:p>
            <a:pPr>
              <a:spcBef>
                <a:spcPts val="900"/>
              </a:spcBef>
            </a:pPr>
            <a:endParaRPr lang="en-US" sz="1500" b="1">
              <a:solidFill>
                <a:srgbClr val="272727"/>
              </a:solidFill>
            </a:endParaRPr>
          </a:p>
          <a:p>
            <a:pPr marL="342892" indent="-342892">
              <a:spcBef>
                <a:spcPts val="900"/>
              </a:spcBef>
              <a:buFont typeface="Wingdings" panose="05000000000000000000" pitchFamily="2" charset="2"/>
              <a:buChar char="Ø"/>
            </a:pPr>
            <a:r>
              <a:rPr lang="en-US" sz="2400" b="1">
                <a:solidFill>
                  <a:srgbClr val="272727"/>
                </a:solidFill>
              </a:rPr>
              <a:t>“</a:t>
            </a:r>
            <a:r>
              <a:rPr lang="en-US" sz="2400" b="1" err="1">
                <a:solidFill>
                  <a:srgbClr val="272727"/>
                </a:solidFill>
              </a:rPr>
              <a:t>Blockchain</a:t>
            </a:r>
            <a:r>
              <a:rPr lang="en-US" sz="2400" b="1">
                <a:solidFill>
                  <a:srgbClr val="272727"/>
                </a:solidFill>
              </a:rPr>
              <a:t> is one of the technologies that are ‘shaping’ the accounting industry.”</a:t>
            </a:r>
            <a:endParaRPr lang="en-US" sz="2400" b="1"/>
          </a:p>
          <a:p>
            <a:endParaRPr lang="en-US" sz="2400" b="1"/>
          </a:p>
        </p:txBody>
      </p:sp>
      <p:cxnSp>
        <p:nvCxnSpPr>
          <p:cNvPr id="4" name="Straight Connector 3"/>
          <p:cNvCxnSpPr/>
          <p:nvPr/>
        </p:nvCxnSpPr>
        <p:spPr>
          <a:xfrm>
            <a:off x="0" y="637631"/>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B751A1E-FE01-42EA-9E8D-9F47CD829057}"/>
              </a:ext>
            </a:extLst>
          </p:cNvPr>
          <p:cNvSpPr txBox="1">
            <a:spLocks/>
          </p:cNvSpPr>
          <p:nvPr/>
        </p:nvSpPr>
        <p:spPr>
          <a:xfrm>
            <a:off x="0" y="57150"/>
            <a:ext cx="9075713" cy="487482"/>
          </a:xfrm>
          <a:prstGeom prst="rect">
            <a:avLst/>
          </a:prstGeom>
        </p:spPr>
        <p:txBody>
          <a:bodyPr vert="horz" lIns="91440" tIns="45720" rIns="91440" bIns="45720" rtlCol="0" anchor="ctr">
            <a:noAutofit/>
          </a:bodyPr>
          <a:lstStyle>
            <a:lvl1pPr defTabSz="914400">
              <a:lnSpc>
                <a:spcPct val="90000"/>
              </a:lnSpc>
              <a:spcBef>
                <a:spcPct val="0"/>
              </a:spcBef>
              <a:buNone/>
              <a:defRPr sz="4400" b="1">
                <a:latin typeface="+mj-lt"/>
                <a:ea typeface="+mj-ea"/>
                <a:cs typeface="+mj-cs"/>
              </a:defRPr>
            </a:lvl1pPr>
          </a:lstStyle>
          <a:p>
            <a:r>
              <a:rPr lang="en-US" sz="4200"/>
              <a:t>Implications for the Accounting Profession</a:t>
            </a:r>
          </a:p>
        </p:txBody>
      </p:sp>
      <p:sp>
        <p:nvSpPr>
          <p:cNvPr id="13" name="Rectangle 12"/>
          <p:cNvSpPr/>
          <p:nvPr/>
        </p:nvSpPr>
        <p:spPr>
          <a:xfrm>
            <a:off x="74430" y="1133532"/>
            <a:ext cx="8780050" cy="1384995"/>
          </a:xfrm>
          <a:prstGeom prst="rect">
            <a:avLst/>
          </a:prstGeom>
          <a:solidFill>
            <a:schemeClr val="bg1"/>
          </a:solidFill>
        </p:spPr>
        <p:txBody>
          <a:bodyPr wrap="square">
            <a:spAutoFit/>
          </a:bodyPr>
          <a:lstStyle/>
          <a:p>
            <a:pPr marL="342892" indent="-342892">
              <a:spcBef>
                <a:spcPts val="900"/>
              </a:spcBef>
              <a:buFont typeface="Wingdings" panose="05000000000000000000" pitchFamily="2" charset="2"/>
              <a:buChar char="Ø"/>
            </a:pPr>
            <a:r>
              <a:rPr lang="en-US" sz="2100" b="1">
                <a:solidFill>
                  <a:srgbClr val="272727"/>
                </a:solidFill>
                <a:latin typeface="averta"/>
              </a:rPr>
              <a:t>“A world where all transactions for a company occur on the </a:t>
            </a:r>
            <a:r>
              <a:rPr lang="en-US" sz="2100" b="1" err="1">
                <a:solidFill>
                  <a:srgbClr val="272727"/>
                </a:solidFill>
                <a:latin typeface="averta"/>
              </a:rPr>
              <a:t>blockchain</a:t>
            </a:r>
            <a:r>
              <a:rPr lang="en-US" sz="2100" b="1">
                <a:solidFill>
                  <a:srgbClr val="272727"/>
                </a:solidFill>
                <a:latin typeface="averta"/>
              </a:rPr>
              <a:t> would enable auditors to verify large amounts of routine data automatically, allowing them to focus instead on more complex transactions and controls”</a:t>
            </a:r>
          </a:p>
        </p:txBody>
      </p:sp>
      <p:sp>
        <p:nvSpPr>
          <p:cNvPr id="14" name="Rectangle 13">
            <a:extLst>
              <a:ext uri="{FF2B5EF4-FFF2-40B4-BE49-F238E27FC236}">
                <a16:creationId xmlns:a16="http://schemas.microsoft.com/office/drawing/2014/main" id="{5D9FD3FD-4351-4BE7-AD4A-79896BAE506A}"/>
              </a:ext>
            </a:extLst>
          </p:cNvPr>
          <p:cNvSpPr/>
          <p:nvPr/>
        </p:nvSpPr>
        <p:spPr>
          <a:xfrm>
            <a:off x="3671028" y="4175909"/>
            <a:ext cx="5119607" cy="300082"/>
          </a:xfrm>
          <a:prstGeom prst="rect">
            <a:avLst/>
          </a:prstGeom>
        </p:spPr>
        <p:txBody>
          <a:bodyPr wrap="none">
            <a:spAutoFit/>
          </a:bodyPr>
          <a:lstStyle/>
          <a:p>
            <a:pPr lvl="1"/>
            <a:r>
              <a:rPr lang="en-US" sz="1350" b="1">
                <a:solidFill>
                  <a:schemeClr val="bg1">
                    <a:lumMod val="50000"/>
                  </a:schemeClr>
                </a:solidFill>
              </a:rPr>
              <a:t>Barry </a:t>
            </a:r>
            <a:r>
              <a:rPr lang="en-US" sz="1350" b="1" err="1">
                <a:solidFill>
                  <a:schemeClr val="bg1">
                    <a:lumMod val="50000"/>
                  </a:schemeClr>
                </a:solidFill>
              </a:rPr>
              <a:t>Melancon</a:t>
            </a:r>
            <a:r>
              <a:rPr lang="en-US" sz="1350" b="1">
                <a:solidFill>
                  <a:schemeClr val="bg1">
                    <a:lumMod val="50000"/>
                  </a:schemeClr>
                </a:solidFill>
              </a:rPr>
              <a:t>, AICPA president and CEO  ~  </a:t>
            </a:r>
            <a:r>
              <a:rPr lang="en-US" sz="1350">
                <a:solidFill>
                  <a:schemeClr val="bg1">
                    <a:lumMod val="50000"/>
                  </a:schemeClr>
                </a:solidFill>
              </a:rPr>
              <a:t>October 23, 2017</a:t>
            </a:r>
          </a:p>
        </p:txBody>
      </p:sp>
      <p:sp>
        <p:nvSpPr>
          <p:cNvPr id="16" name="Rectangle 15">
            <a:extLst>
              <a:ext uri="{FF2B5EF4-FFF2-40B4-BE49-F238E27FC236}">
                <a16:creationId xmlns:a16="http://schemas.microsoft.com/office/drawing/2014/main" id="{5D9FD3FD-4351-4BE7-AD4A-79896BAE506A}"/>
              </a:ext>
            </a:extLst>
          </p:cNvPr>
          <p:cNvSpPr/>
          <p:nvPr/>
        </p:nvSpPr>
        <p:spPr>
          <a:xfrm>
            <a:off x="3671028" y="5575888"/>
            <a:ext cx="5404685" cy="300082"/>
          </a:xfrm>
          <a:prstGeom prst="rect">
            <a:avLst/>
          </a:prstGeom>
        </p:spPr>
        <p:txBody>
          <a:bodyPr wrap="none">
            <a:spAutoFit/>
          </a:bodyPr>
          <a:lstStyle/>
          <a:p>
            <a:pPr lvl="1"/>
            <a:r>
              <a:rPr lang="en-US" sz="1350" b="1">
                <a:solidFill>
                  <a:schemeClr val="bg1">
                    <a:lumMod val="50000"/>
                  </a:schemeClr>
                </a:solidFill>
              </a:rPr>
              <a:t>Erik </a:t>
            </a:r>
            <a:r>
              <a:rPr lang="en-US" sz="1350" b="1" err="1">
                <a:solidFill>
                  <a:schemeClr val="bg1">
                    <a:lumMod val="50000"/>
                  </a:schemeClr>
                </a:solidFill>
              </a:rPr>
              <a:t>Asgeirsson</a:t>
            </a:r>
            <a:r>
              <a:rPr lang="en-US" sz="1350" b="1">
                <a:solidFill>
                  <a:schemeClr val="bg1">
                    <a:lumMod val="50000"/>
                  </a:schemeClr>
                </a:solidFill>
              </a:rPr>
              <a:t>, president and CEO of CPA.com ~  </a:t>
            </a:r>
            <a:r>
              <a:rPr lang="en-US" sz="1350">
                <a:solidFill>
                  <a:schemeClr val="bg1">
                    <a:lumMod val="50000"/>
                  </a:schemeClr>
                </a:solidFill>
              </a:rPr>
              <a:t>October 23, 2017</a:t>
            </a:r>
          </a:p>
        </p:txBody>
      </p:sp>
      <p:sp>
        <p:nvSpPr>
          <p:cNvPr id="17" name="Rectangle 16">
            <a:extLst>
              <a:ext uri="{FF2B5EF4-FFF2-40B4-BE49-F238E27FC236}">
                <a16:creationId xmlns:a16="http://schemas.microsoft.com/office/drawing/2014/main" id="{5D9FD3FD-4351-4BE7-AD4A-79896BAE506A}"/>
              </a:ext>
            </a:extLst>
          </p:cNvPr>
          <p:cNvSpPr/>
          <p:nvPr/>
        </p:nvSpPr>
        <p:spPr>
          <a:xfrm>
            <a:off x="3671028" y="2475848"/>
            <a:ext cx="5486823" cy="300082"/>
          </a:xfrm>
          <a:prstGeom prst="rect">
            <a:avLst/>
          </a:prstGeom>
        </p:spPr>
        <p:txBody>
          <a:bodyPr wrap="none">
            <a:spAutoFit/>
          </a:bodyPr>
          <a:lstStyle/>
          <a:p>
            <a:pPr lvl="1"/>
            <a:r>
              <a:rPr lang="en-US" sz="1350" b="1">
                <a:solidFill>
                  <a:schemeClr val="bg1">
                    <a:lumMod val="50000"/>
                  </a:schemeClr>
                </a:solidFill>
              </a:rPr>
              <a:t>Kimberly Ellison-Taylor, chairman of the AICPA  ~  </a:t>
            </a:r>
            <a:r>
              <a:rPr lang="en-US" sz="1350">
                <a:solidFill>
                  <a:schemeClr val="bg1">
                    <a:lumMod val="50000"/>
                  </a:schemeClr>
                </a:solidFill>
              </a:rPr>
              <a:t>December 5, 2017</a:t>
            </a:r>
          </a:p>
        </p:txBody>
      </p:sp>
    </p:spTree>
    <p:extLst>
      <p:ext uri="{BB962C8B-B14F-4D97-AF65-F5344CB8AC3E}">
        <p14:creationId xmlns:p14="http://schemas.microsoft.com/office/powerpoint/2010/main" val="2196475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51A1E-FE01-42EA-9E8D-9F47CD829057}"/>
              </a:ext>
            </a:extLst>
          </p:cNvPr>
          <p:cNvSpPr>
            <a:spLocks noGrp="1"/>
          </p:cNvSpPr>
          <p:nvPr>
            <p:ph type="title"/>
          </p:nvPr>
        </p:nvSpPr>
        <p:spPr>
          <a:xfrm>
            <a:off x="114300" y="120015"/>
            <a:ext cx="8905009" cy="487482"/>
          </a:xfrm>
        </p:spPr>
        <p:txBody>
          <a:bodyPr vert="horz" lIns="91440" tIns="45720" rIns="91440" bIns="45720" rtlCol="0" anchor="ctr">
            <a:noAutofit/>
          </a:bodyPr>
          <a:lstStyle/>
          <a:p>
            <a:r>
              <a:rPr lang="en-US" b="1"/>
              <a:t>What Do Accountants Need to Know?</a:t>
            </a:r>
          </a:p>
        </p:txBody>
      </p:sp>
      <p:sp>
        <p:nvSpPr>
          <p:cNvPr id="3" name="Content Placeholder 2">
            <a:extLst>
              <a:ext uri="{FF2B5EF4-FFF2-40B4-BE49-F238E27FC236}">
                <a16:creationId xmlns:a16="http://schemas.microsoft.com/office/drawing/2014/main" id="{C64ECE18-0D55-4F07-8C1A-162400191799}"/>
              </a:ext>
            </a:extLst>
          </p:cNvPr>
          <p:cNvSpPr>
            <a:spLocks noGrp="1"/>
          </p:cNvSpPr>
          <p:nvPr>
            <p:ph idx="1"/>
          </p:nvPr>
        </p:nvSpPr>
        <p:spPr>
          <a:xfrm>
            <a:off x="398376" y="894184"/>
            <a:ext cx="8306711" cy="3440071"/>
          </a:xfrm>
        </p:spPr>
        <p:txBody>
          <a:bodyPr>
            <a:normAutofit fontScale="92500" lnSpcReduction="20000"/>
          </a:bodyPr>
          <a:lstStyle/>
          <a:p>
            <a:pPr marL="0" indent="0">
              <a:spcAft>
                <a:spcPts val="450"/>
              </a:spcAft>
              <a:buNone/>
            </a:pPr>
            <a:r>
              <a:rPr lang="en-US" b="1" dirty="0"/>
              <a:t>Potential uses for blockchain in accounting and audit:</a:t>
            </a:r>
          </a:p>
          <a:p>
            <a:pPr lvl="1"/>
            <a:r>
              <a:rPr lang="en-US" sz="3000" dirty="0"/>
              <a:t>Immutable records</a:t>
            </a:r>
          </a:p>
          <a:p>
            <a:pPr lvl="1"/>
            <a:r>
              <a:rPr lang="en-US" sz="3000" dirty="0"/>
              <a:t>Traceable audit trails</a:t>
            </a:r>
          </a:p>
          <a:p>
            <a:pPr lvl="1"/>
            <a:r>
              <a:rPr lang="en-US" sz="3000" dirty="0"/>
              <a:t>Automated audit processes</a:t>
            </a:r>
          </a:p>
          <a:p>
            <a:pPr lvl="1"/>
            <a:r>
              <a:rPr lang="en-US" sz="3000" dirty="0"/>
              <a:t>Authentication of transactions</a:t>
            </a:r>
          </a:p>
          <a:p>
            <a:pPr lvl="1"/>
            <a:r>
              <a:rPr lang="en-US" sz="3000" dirty="0"/>
              <a:t>Tracking ownership of assets</a:t>
            </a:r>
          </a:p>
          <a:p>
            <a:pPr lvl="1"/>
            <a:r>
              <a:rPr lang="en-US" sz="3000" dirty="0"/>
              <a:t>Development of “smart contracts”</a:t>
            </a:r>
          </a:p>
          <a:p>
            <a:pPr lvl="1"/>
            <a:r>
              <a:rPr lang="en-US" sz="3000" dirty="0"/>
              <a:t>Registry and inventory system for any asset, ranging from raw materials to intellectual property </a:t>
            </a:r>
          </a:p>
          <a:p>
            <a:endParaRPr lang="en-US" dirty="0"/>
          </a:p>
        </p:txBody>
      </p:sp>
      <p:pic>
        <p:nvPicPr>
          <p:cNvPr id="4" name="Picture 3">
            <a:extLst>
              <a:ext uri="{FF2B5EF4-FFF2-40B4-BE49-F238E27FC236}">
                <a16:creationId xmlns:a16="http://schemas.microsoft.com/office/drawing/2014/main" id="{E5FA7650-D2C6-4CB2-B842-861E07067506}"/>
              </a:ext>
            </a:extLst>
          </p:cNvPr>
          <p:cNvPicPr>
            <a:picLocks noChangeAspect="1"/>
          </p:cNvPicPr>
          <p:nvPr/>
        </p:nvPicPr>
        <p:blipFill>
          <a:blip r:embed="rId3"/>
          <a:stretch>
            <a:fillRect/>
          </a:stretch>
        </p:blipFill>
        <p:spPr>
          <a:xfrm>
            <a:off x="282505" y="5415192"/>
            <a:ext cx="2336006" cy="400050"/>
          </a:xfrm>
          <a:prstGeom prst="rect">
            <a:avLst/>
          </a:prstGeom>
        </p:spPr>
      </p:pic>
      <p:cxnSp>
        <p:nvCxnSpPr>
          <p:cNvPr id="6" name="Straight Connector 5"/>
          <p:cNvCxnSpPr/>
          <p:nvPr/>
        </p:nvCxnSpPr>
        <p:spPr>
          <a:xfrm>
            <a:off x="0" y="69961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5053689" y="4224529"/>
            <a:ext cx="3791885" cy="1808772"/>
          </a:xfrm>
          <a:prstGeom prst="rect">
            <a:avLst/>
          </a:prstGeom>
        </p:spPr>
      </p:pic>
    </p:spTree>
    <p:extLst>
      <p:ext uri="{BB962C8B-B14F-4D97-AF65-F5344CB8AC3E}">
        <p14:creationId xmlns:p14="http://schemas.microsoft.com/office/powerpoint/2010/main" val="84761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04" y="155292"/>
            <a:ext cx="7886700" cy="652487"/>
          </a:xfrm>
        </p:spPr>
        <p:txBody>
          <a:bodyPr>
            <a:normAutofit fontScale="90000"/>
          </a:bodyPr>
          <a:lstStyle/>
          <a:p>
            <a:r>
              <a:rPr lang="en-US" b="1"/>
              <a:t>What is Blockchain?</a:t>
            </a:r>
          </a:p>
        </p:txBody>
      </p:sp>
      <p:sp>
        <p:nvSpPr>
          <p:cNvPr id="8" name="Content Placeholder 2">
            <a:extLst>
              <a:ext uri="{FF2B5EF4-FFF2-40B4-BE49-F238E27FC236}">
                <a16:creationId xmlns:a16="http://schemas.microsoft.com/office/drawing/2014/main" id="{FD11770D-6EB9-4373-8185-5E25D0A39047}"/>
              </a:ext>
            </a:extLst>
          </p:cNvPr>
          <p:cNvSpPr txBox="1">
            <a:spLocks/>
          </p:cNvSpPr>
          <p:nvPr/>
        </p:nvSpPr>
        <p:spPr>
          <a:xfrm>
            <a:off x="224504" y="1419739"/>
            <a:ext cx="4287861" cy="1727618"/>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Self-sustaining, peer-to-peer database for managing and recording transactions with no central bank or clearinghouse involvement</a:t>
            </a:r>
          </a:p>
        </p:txBody>
      </p:sp>
      <p:cxnSp>
        <p:nvCxnSpPr>
          <p:cNvPr id="9" name="Straight Connector 8"/>
          <p:cNvCxnSpPr/>
          <p:nvPr/>
        </p:nvCxnSpPr>
        <p:spPr>
          <a:xfrm>
            <a:off x="0" y="736125"/>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D11770D-6EB9-4373-8185-5E25D0A39047}"/>
              </a:ext>
            </a:extLst>
          </p:cNvPr>
          <p:cNvSpPr txBox="1">
            <a:spLocks/>
          </p:cNvSpPr>
          <p:nvPr/>
        </p:nvSpPr>
        <p:spPr>
          <a:xfrm>
            <a:off x="224504" y="3349293"/>
            <a:ext cx="4448080" cy="1777141"/>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“Blockchain” is named after how transactions are stored—blocks of data, encrypted by altering (or hashing) part of the previous block</a:t>
            </a:r>
          </a:p>
        </p:txBody>
      </p:sp>
      <p:sp>
        <p:nvSpPr>
          <p:cNvPr id="11" name="Content Placeholder 2">
            <a:extLst>
              <a:ext uri="{FF2B5EF4-FFF2-40B4-BE49-F238E27FC236}">
                <a16:creationId xmlns:a16="http://schemas.microsoft.com/office/drawing/2014/main" id="{FD11770D-6EB9-4373-8185-5E25D0A39047}"/>
              </a:ext>
            </a:extLst>
          </p:cNvPr>
          <p:cNvSpPr txBox="1">
            <a:spLocks/>
          </p:cNvSpPr>
          <p:nvPr/>
        </p:nvSpPr>
        <p:spPr>
          <a:xfrm>
            <a:off x="198920" y="5415283"/>
            <a:ext cx="8789631" cy="677956"/>
          </a:xfrm>
          <a:prstGeom prst="rect">
            <a:avLst/>
          </a:prstGeom>
          <a:noFill/>
          <a:ln>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err="1">
                <a:solidFill>
                  <a:schemeClr val="tx1">
                    <a:lumMod val="95000"/>
                    <a:lumOff val="5000"/>
                  </a:schemeClr>
                </a:solidFill>
              </a:rPr>
              <a:t>Blockchain</a:t>
            </a:r>
            <a:r>
              <a:rPr lang="en-US" sz="2400">
                <a:solidFill>
                  <a:schemeClr val="tx1">
                    <a:lumMod val="95000"/>
                    <a:lumOff val="5000"/>
                  </a:schemeClr>
                </a:solidFill>
              </a:rPr>
              <a:t> is the representation of the continuous “change of state” </a:t>
            </a:r>
          </a:p>
        </p:txBody>
      </p:sp>
      <p:pic>
        <p:nvPicPr>
          <p:cNvPr id="13" name="Picture 2" descr="Image result for images blockchain nod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881"/>
          <a:stretch/>
        </p:blipFill>
        <p:spPr bwMode="auto">
          <a:xfrm>
            <a:off x="4937760" y="1060056"/>
            <a:ext cx="3915867" cy="381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2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9163" y="5607775"/>
            <a:ext cx="1506773" cy="1237930"/>
          </a:xfrm>
          <a:prstGeom prst="rect">
            <a:avLst/>
          </a:prstGeom>
        </p:spPr>
      </p:pic>
      <p:pic>
        <p:nvPicPr>
          <p:cNvPr id="11" name="Picture 10"/>
          <p:cNvPicPr>
            <a:picLocks noChangeAspect="1"/>
          </p:cNvPicPr>
          <p:nvPr/>
        </p:nvPicPr>
        <p:blipFill rotWithShape="1">
          <a:blip r:embed="rId3"/>
          <a:srcRect l="66561" t="76703" r="-608" b="-711"/>
          <a:stretch/>
        </p:blipFill>
        <p:spPr>
          <a:xfrm>
            <a:off x="7334906" y="5838551"/>
            <a:ext cx="1764684" cy="994267"/>
          </a:xfrm>
          <a:prstGeom prst="rect">
            <a:avLst/>
          </a:prstGeom>
        </p:spPr>
      </p:pic>
      <p:sp>
        <p:nvSpPr>
          <p:cNvPr id="3" name="Content Placeholder 2">
            <a:extLst>
              <a:ext uri="{FF2B5EF4-FFF2-40B4-BE49-F238E27FC236}">
                <a16:creationId xmlns:a16="http://schemas.microsoft.com/office/drawing/2014/main" id="{81EAD6D6-6F20-4583-9028-B8C2D3D3CB9A}"/>
              </a:ext>
            </a:extLst>
          </p:cNvPr>
          <p:cNvSpPr>
            <a:spLocks noGrp="1"/>
          </p:cNvSpPr>
          <p:nvPr>
            <p:ph idx="1"/>
          </p:nvPr>
        </p:nvSpPr>
        <p:spPr>
          <a:xfrm>
            <a:off x="713906" y="932190"/>
            <a:ext cx="8055189" cy="4380892"/>
          </a:xfrm>
        </p:spPr>
        <p:txBody>
          <a:bodyPr>
            <a:noAutofit/>
          </a:bodyPr>
          <a:lstStyle/>
          <a:p>
            <a:pPr marL="0" indent="0">
              <a:spcAft>
                <a:spcPts val="450"/>
              </a:spcAft>
              <a:buNone/>
            </a:pPr>
            <a:r>
              <a:rPr lang="en-US" b="1" dirty="0"/>
              <a:t>Impact on audit practices:</a:t>
            </a:r>
          </a:p>
          <a:p>
            <a:pPr lvl="1">
              <a:buFont typeface="Wingdings" panose="05000000000000000000" pitchFamily="2" charset="2"/>
              <a:buChar char="§"/>
            </a:pPr>
            <a:r>
              <a:rPr lang="en-US" dirty="0"/>
              <a:t>blockchain in accounting &amp; audit greatly reduces potential for errors when reconciling complex &amp; disparate information from multiple sources</a:t>
            </a:r>
          </a:p>
          <a:p>
            <a:pPr lvl="1">
              <a:buFont typeface="Wingdings" panose="05000000000000000000" pitchFamily="2" charset="2"/>
              <a:buChar char="§"/>
            </a:pPr>
            <a:r>
              <a:rPr lang="en-US" dirty="0"/>
              <a:t>accounting records </a:t>
            </a:r>
            <a:r>
              <a:rPr lang="en-US" u="sng" dirty="0"/>
              <a:t>not alterable </a:t>
            </a:r>
            <a:r>
              <a:rPr lang="en-US" dirty="0"/>
              <a:t>once committed even by the owners of the accounting system</a:t>
            </a:r>
          </a:p>
          <a:p>
            <a:pPr lvl="1">
              <a:buFont typeface="Wingdings" panose="05000000000000000000" pitchFamily="2" charset="2"/>
              <a:buChar char="§"/>
            </a:pPr>
            <a:r>
              <a:rPr lang="en-US" dirty="0"/>
              <a:t>every transaction is recorded &amp; verified—the integrity of financial records is guaranteed</a:t>
            </a:r>
          </a:p>
          <a:p>
            <a:pPr lvl="1">
              <a:buFont typeface="Wingdings" panose="05000000000000000000" pitchFamily="2" charset="2"/>
              <a:buChar char="§"/>
            </a:pPr>
            <a:r>
              <a:rPr lang="en-US" dirty="0"/>
              <a:t>potential to greatly reduce or even eliminate the need for auditing resources</a:t>
            </a:r>
          </a:p>
          <a:p>
            <a:pPr lvl="1">
              <a:buFont typeface="Wingdings" panose="05000000000000000000" pitchFamily="2" charset="2"/>
              <a:buChar char="§"/>
            </a:pPr>
            <a:r>
              <a:rPr lang="en-US" dirty="0"/>
              <a:t>Increased need to audit controls and transaction anomalies</a:t>
            </a:r>
          </a:p>
          <a:p>
            <a:pPr lvl="1">
              <a:buFont typeface="Wingdings" panose="05000000000000000000" pitchFamily="2" charset="2"/>
              <a:buChar char="§"/>
            </a:pPr>
            <a:r>
              <a:rPr lang="en-US" dirty="0"/>
              <a:t>potentially disrupting accounting profession as a whole</a:t>
            </a:r>
          </a:p>
          <a:p>
            <a:pPr marL="457200" lvl="1" indent="0">
              <a:buNone/>
            </a:pPr>
            <a:endParaRPr lang="en-US" sz="2100" dirty="0"/>
          </a:p>
          <a:p>
            <a:pPr marL="457200" lvl="1" indent="0">
              <a:buNone/>
            </a:pPr>
            <a:endParaRPr lang="en-US" sz="2100" dirty="0"/>
          </a:p>
          <a:p>
            <a:pPr lvl="1" algn="ctr">
              <a:buFont typeface="Wingdings" panose="05000000000000000000" pitchFamily="2" charset="2"/>
              <a:buChar char="§"/>
            </a:pPr>
            <a:endParaRPr lang="en-US" sz="2100" dirty="0"/>
          </a:p>
          <a:p>
            <a:pPr lvl="1">
              <a:buFont typeface="Wingdings" panose="05000000000000000000" pitchFamily="2" charset="2"/>
              <a:buChar char="§"/>
            </a:pPr>
            <a:endParaRPr lang="en-US" sz="2100" dirty="0"/>
          </a:p>
        </p:txBody>
      </p:sp>
      <p:cxnSp>
        <p:nvCxnSpPr>
          <p:cNvPr id="5" name="Straight Connector 4"/>
          <p:cNvCxnSpPr/>
          <p:nvPr/>
        </p:nvCxnSpPr>
        <p:spPr>
          <a:xfrm>
            <a:off x="0" y="701778"/>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81EAD6D6-6F20-4583-9028-B8C2D3D3CB9A}"/>
              </a:ext>
            </a:extLst>
          </p:cNvPr>
          <p:cNvSpPr txBox="1">
            <a:spLocks/>
          </p:cNvSpPr>
          <p:nvPr/>
        </p:nvSpPr>
        <p:spPr>
          <a:xfrm>
            <a:off x="713907" y="3133851"/>
            <a:ext cx="6860600" cy="53964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
            </a:pPr>
            <a:endParaRPr lang="en-US" sz="2100"/>
          </a:p>
        </p:txBody>
      </p:sp>
      <p:sp>
        <p:nvSpPr>
          <p:cNvPr id="7" name="Content Placeholder 2">
            <a:extLst>
              <a:ext uri="{FF2B5EF4-FFF2-40B4-BE49-F238E27FC236}">
                <a16:creationId xmlns:a16="http://schemas.microsoft.com/office/drawing/2014/main" id="{81EAD6D6-6F20-4583-9028-B8C2D3D3CB9A}"/>
              </a:ext>
            </a:extLst>
          </p:cNvPr>
          <p:cNvSpPr txBox="1">
            <a:spLocks/>
          </p:cNvSpPr>
          <p:nvPr/>
        </p:nvSpPr>
        <p:spPr>
          <a:xfrm>
            <a:off x="713907" y="5072285"/>
            <a:ext cx="6860600" cy="49707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
            </a:pPr>
            <a:endParaRPr lang="en-US" sz="2100"/>
          </a:p>
        </p:txBody>
      </p:sp>
      <p:sp>
        <p:nvSpPr>
          <p:cNvPr id="8" name="Content Placeholder 2">
            <a:extLst>
              <a:ext uri="{FF2B5EF4-FFF2-40B4-BE49-F238E27FC236}">
                <a16:creationId xmlns:a16="http://schemas.microsoft.com/office/drawing/2014/main" id="{81EAD6D6-6F20-4583-9028-B8C2D3D3CB9A}"/>
              </a:ext>
            </a:extLst>
          </p:cNvPr>
          <p:cNvSpPr txBox="1">
            <a:spLocks/>
          </p:cNvSpPr>
          <p:nvPr/>
        </p:nvSpPr>
        <p:spPr>
          <a:xfrm>
            <a:off x="713907" y="3763024"/>
            <a:ext cx="6860600" cy="5345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
            </a:pPr>
            <a:endParaRPr lang="en-US" sz="2100"/>
          </a:p>
        </p:txBody>
      </p:sp>
      <p:sp>
        <p:nvSpPr>
          <p:cNvPr id="9" name="Content Placeholder 2">
            <a:extLst>
              <a:ext uri="{FF2B5EF4-FFF2-40B4-BE49-F238E27FC236}">
                <a16:creationId xmlns:a16="http://schemas.microsoft.com/office/drawing/2014/main" id="{81EAD6D6-6F20-4583-9028-B8C2D3D3CB9A}"/>
              </a:ext>
            </a:extLst>
          </p:cNvPr>
          <p:cNvSpPr txBox="1">
            <a:spLocks/>
          </p:cNvSpPr>
          <p:nvPr/>
        </p:nvSpPr>
        <p:spPr>
          <a:xfrm>
            <a:off x="713907" y="4439412"/>
            <a:ext cx="6860600" cy="58649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
            </a:pPr>
            <a:endParaRPr lang="en-US" sz="2100"/>
          </a:p>
        </p:txBody>
      </p:sp>
      <p:sp>
        <p:nvSpPr>
          <p:cNvPr id="10" name="Title 1">
            <a:extLst>
              <a:ext uri="{FF2B5EF4-FFF2-40B4-BE49-F238E27FC236}">
                <a16:creationId xmlns:a16="http://schemas.microsoft.com/office/drawing/2014/main" id="{2B751A1E-FE01-42EA-9E8D-9F47CD829057}"/>
              </a:ext>
            </a:extLst>
          </p:cNvPr>
          <p:cNvSpPr>
            <a:spLocks noGrp="1"/>
          </p:cNvSpPr>
          <p:nvPr>
            <p:ph type="title"/>
          </p:nvPr>
        </p:nvSpPr>
        <p:spPr>
          <a:xfrm>
            <a:off x="114300" y="120015"/>
            <a:ext cx="8905009" cy="487482"/>
          </a:xfrm>
        </p:spPr>
        <p:txBody>
          <a:bodyPr vert="horz" lIns="91440" tIns="45720" rIns="91440" bIns="45720" rtlCol="0" anchor="ctr">
            <a:noAutofit/>
          </a:bodyPr>
          <a:lstStyle/>
          <a:p>
            <a:r>
              <a:rPr lang="en-US" b="1"/>
              <a:t>What Does it Mean for Accountants?</a:t>
            </a:r>
          </a:p>
        </p:txBody>
      </p:sp>
    </p:spTree>
    <p:extLst>
      <p:ext uri="{BB962C8B-B14F-4D97-AF65-F5344CB8AC3E}">
        <p14:creationId xmlns:p14="http://schemas.microsoft.com/office/powerpoint/2010/main" val="2891479810"/>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 y="6443428"/>
            <a:ext cx="9144000" cy="0"/>
          </a:xfrm>
          <a:prstGeom prst="line">
            <a:avLst/>
          </a:prstGeom>
          <a:ln w="457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9BBF668-7EAC-475C-87D0-BD541CDC0100}"/>
              </a:ext>
            </a:extLst>
          </p:cNvPr>
          <p:cNvSpPr>
            <a:spLocks noGrp="1"/>
          </p:cNvSpPr>
          <p:nvPr>
            <p:ph type="title"/>
          </p:nvPr>
        </p:nvSpPr>
        <p:spPr>
          <a:xfrm>
            <a:off x="181965" y="104216"/>
            <a:ext cx="7886700" cy="477805"/>
          </a:xfrm>
        </p:spPr>
        <p:txBody>
          <a:bodyPr>
            <a:noAutofit/>
          </a:bodyPr>
          <a:lstStyle/>
          <a:p>
            <a:r>
              <a:rPr lang="en-US" b="1"/>
              <a:t>Conclusion:</a:t>
            </a:r>
          </a:p>
        </p:txBody>
      </p:sp>
      <p:sp>
        <p:nvSpPr>
          <p:cNvPr id="3" name="Content Placeholder 2">
            <a:extLst>
              <a:ext uri="{FF2B5EF4-FFF2-40B4-BE49-F238E27FC236}">
                <a16:creationId xmlns:a16="http://schemas.microsoft.com/office/drawing/2014/main" id="{81D2286C-55AE-4AD4-8CDF-529199A4232E}"/>
              </a:ext>
            </a:extLst>
          </p:cNvPr>
          <p:cNvSpPr>
            <a:spLocks noGrp="1"/>
          </p:cNvSpPr>
          <p:nvPr>
            <p:ph idx="1"/>
          </p:nvPr>
        </p:nvSpPr>
        <p:spPr>
          <a:xfrm>
            <a:off x="628650" y="942975"/>
            <a:ext cx="8362950" cy="4800599"/>
          </a:xfrm>
        </p:spPr>
        <p:txBody>
          <a:bodyPr>
            <a:normAutofit lnSpcReduction="10000"/>
          </a:bodyPr>
          <a:lstStyle/>
          <a:p>
            <a:pPr fontAlgn="base">
              <a:spcAft>
                <a:spcPts val="900"/>
              </a:spcAft>
              <a:buFont typeface="Wingdings" panose="05000000000000000000" pitchFamily="2" charset="2"/>
              <a:buChar char="q"/>
            </a:pPr>
            <a:r>
              <a:rPr lang="en-US" sz="2400" dirty="0"/>
              <a:t>A “Block” is a snapshot of the “change of state” to the asset</a:t>
            </a:r>
          </a:p>
          <a:p>
            <a:pPr fontAlgn="base">
              <a:spcAft>
                <a:spcPts val="900"/>
              </a:spcAft>
              <a:buFont typeface="Wingdings" panose="05000000000000000000" pitchFamily="2" charset="2"/>
              <a:buChar char="q"/>
            </a:pPr>
            <a:r>
              <a:rPr lang="en-US" sz="2400" dirty="0"/>
              <a:t>Blockchain has the potential to shift the nature of Accounting</a:t>
            </a:r>
          </a:p>
          <a:p>
            <a:pPr fontAlgn="base">
              <a:spcAft>
                <a:spcPts val="900"/>
              </a:spcAft>
              <a:buFont typeface="Wingdings" panose="05000000000000000000" pitchFamily="2" charset="2"/>
              <a:buChar char="q"/>
            </a:pPr>
            <a:r>
              <a:rPr lang="en-US" sz="2400" dirty="0"/>
              <a:t>Blockchain has the potential to vastly automate the accounting process in compliance with regulatory requirements</a:t>
            </a:r>
          </a:p>
          <a:p>
            <a:pPr fontAlgn="base">
              <a:spcAft>
                <a:spcPts val="900"/>
              </a:spcAft>
              <a:buFont typeface="Wingdings" panose="05000000000000000000" pitchFamily="2" charset="2"/>
              <a:buChar char="q"/>
            </a:pPr>
            <a:r>
              <a:rPr lang="en-US" sz="2400" dirty="0"/>
              <a:t>Blockchain will have a useful impact in every business</a:t>
            </a:r>
          </a:p>
          <a:p>
            <a:pPr fontAlgn="base">
              <a:spcAft>
                <a:spcPts val="900"/>
              </a:spcAft>
              <a:buFont typeface="Wingdings" panose="05000000000000000000" pitchFamily="2" charset="2"/>
              <a:buChar char="q"/>
            </a:pPr>
            <a:r>
              <a:rPr lang="en-US" sz="2400" dirty="0"/>
              <a:t>The Accounting profession has a unique opportunity to define the blockchain agenda </a:t>
            </a:r>
          </a:p>
          <a:p>
            <a:pPr fontAlgn="base">
              <a:spcAft>
                <a:spcPts val="900"/>
              </a:spcAft>
              <a:buFont typeface="Wingdings" panose="05000000000000000000" pitchFamily="2" charset="2"/>
              <a:buChar char="q"/>
            </a:pPr>
            <a:r>
              <a:rPr lang="en-US" sz="2400" dirty="0"/>
              <a:t>The future of Blockchains lies in smart contracts and supply chain</a:t>
            </a:r>
          </a:p>
          <a:p>
            <a:pPr fontAlgn="base">
              <a:spcAft>
                <a:spcPts val="900"/>
              </a:spcAft>
              <a:buFont typeface="Wingdings" panose="05000000000000000000" pitchFamily="2" charset="2"/>
              <a:buChar char="q"/>
            </a:pPr>
            <a:r>
              <a:rPr lang="en-US" sz="2400" dirty="0"/>
              <a:t>Embrace the hype and before it’s forced upon you!</a:t>
            </a:r>
          </a:p>
          <a:p>
            <a:pPr fontAlgn="base">
              <a:buFont typeface="Wingdings" panose="05000000000000000000" pitchFamily="2" charset="2"/>
              <a:buChar char="q"/>
            </a:pPr>
            <a:endParaRPr lang="en-US" dirty="0"/>
          </a:p>
          <a:p>
            <a:pPr>
              <a:buFont typeface="Wingdings" panose="05000000000000000000" pitchFamily="2" charset="2"/>
              <a:buChar char="q"/>
            </a:pPr>
            <a:endParaRPr lang="en-US" dirty="0"/>
          </a:p>
        </p:txBody>
      </p:sp>
      <p:cxnSp>
        <p:nvCxnSpPr>
          <p:cNvPr id="6" name="Straight Connector 5"/>
          <p:cNvCxnSpPr/>
          <p:nvPr/>
        </p:nvCxnSpPr>
        <p:spPr>
          <a:xfrm>
            <a:off x="-1" y="582020"/>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77318" y="6247220"/>
            <a:ext cx="9421318" cy="415498"/>
          </a:xfrm>
          <a:prstGeom prst="rect">
            <a:avLst/>
          </a:prstGeom>
        </p:spPr>
        <p:txBody>
          <a:bodyPr wrap="square">
            <a:spAutoFit/>
          </a:bodyPr>
          <a:lstStyle/>
          <a:p>
            <a:pPr lvl="1" algn="ctr" fontAlgn="base"/>
            <a:r>
              <a:rPr lang="en-US" sz="2100" b="1">
                <a:solidFill>
                  <a:schemeClr val="bg1"/>
                </a:solidFill>
              </a:rPr>
              <a:t>Lead with technology, rather than follow it.</a:t>
            </a:r>
          </a:p>
        </p:txBody>
      </p:sp>
    </p:spTree>
    <p:extLst>
      <p:ext uri="{BB962C8B-B14F-4D97-AF65-F5344CB8AC3E}">
        <p14:creationId xmlns:p14="http://schemas.microsoft.com/office/powerpoint/2010/main" val="26393439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40000"/>
                    </a14:imgEffect>
                  </a14:imgLayer>
                </a14:imgProps>
              </a:ext>
            </a:extLst>
          </a:blip>
          <a:stretch>
            <a:fillRect/>
          </a:stretch>
        </p:blipFill>
        <p:spPr>
          <a:xfrm>
            <a:off x="611416" y="2049890"/>
            <a:ext cx="7960435" cy="2541359"/>
          </a:xfrm>
          <a:prstGeom prst="rect">
            <a:avLst/>
          </a:prstGeom>
        </p:spPr>
      </p:pic>
      <p:sp>
        <p:nvSpPr>
          <p:cNvPr id="14" name="TextBox 13"/>
          <p:cNvSpPr txBox="1"/>
          <p:nvPr/>
        </p:nvSpPr>
        <p:spPr>
          <a:xfrm>
            <a:off x="474256" y="2992414"/>
            <a:ext cx="7960435" cy="1649041"/>
          </a:xfrm>
          <a:prstGeom prst="rect">
            <a:avLst/>
          </a:prstGeom>
          <a:noFill/>
        </p:spPr>
        <p:txBody>
          <a:bodyPr wrap="square" rtlCol="0">
            <a:spAutoFit/>
          </a:bodyPr>
          <a:lstStyle/>
          <a:p>
            <a:pPr algn="ctr">
              <a:lnSpc>
                <a:spcPts val="6000"/>
              </a:lnSpc>
            </a:pPr>
            <a:endParaRPr lang="en-US" sz="2400" b="1" spc="-225" dirty="0">
              <a:latin typeface="Arial" panose="020B0604020202020204" pitchFamily="34" charset="0"/>
              <a:ea typeface="Verdana" panose="020B0604030504040204" pitchFamily="34" charset="0"/>
              <a:cs typeface="Arial" panose="020B0604020202020204" pitchFamily="34" charset="0"/>
            </a:endParaRPr>
          </a:p>
          <a:p>
            <a:pPr algn="ctr">
              <a:lnSpc>
                <a:spcPts val="6000"/>
              </a:lnSpc>
            </a:pPr>
            <a:r>
              <a:rPr lang="en-US" sz="7200" b="1" spc="-225" dirty="0">
                <a:solidFill>
                  <a:schemeClr val="bg1"/>
                </a:solidFill>
                <a:latin typeface="Arial" panose="020B0604020202020204" pitchFamily="34" charset="0"/>
                <a:ea typeface="Verdana" panose="020B0604030504040204" pitchFamily="34" charset="0"/>
                <a:cs typeface="Arial" panose="020B0604020202020204" pitchFamily="34" charset="0"/>
              </a:rPr>
              <a:t>Questions?</a:t>
            </a:r>
            <a:endParaRPr lang="en-US" sz="6000" b="1" spc="-225" dirty="0">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p:cNvCxnSpPr/>
          <p:nvPr/>
        </p:nvCxnSpPr>
        <p:spPr>
          <a:xfrm>
            <a:off x="-1" y="1689354"/>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69050" y="4886175"/>
            <a:ext cx="4419546" cy="738664"/>
          </a:xfrm>
          <a:prstGeom prst="rect">
            <a:avLst/>
          </a:prstGeom>
          <a:noFill/>
        </p:spPr>
        <p:txBody>
          <a:bodyPr wrap="square" rtlCol="0">
            <a:spAutoFit/>
          </a:bodyPr>
          <a:lstStyle/>
          <a:p>
            <a:pPr lvl="0" algn="ctr"/>
            <a:r>
              <a:rPr lang="en-US" sz="2100" b="1" spc="-225" dirty="0">
                <a:solidFill>
                  <a:srgbClr val="151515"/>
                </a:solidFill>
                <a:latin typeface="Arial" panose="020B0604020202020204" pitchFamily="34" charset="0"/>
                <a:ea typeface="Verdana" panose="020B0604030504040204" pitchFamily="34" charset="0"/>
                <a:cs typeface="Arial" panose="020B0604020202020204" pitchFamily="34" charset="0"/>
              </a:rPr>
              <a:t>Cory</a:t>
            </a:r>
            <a:r>
              <a:rPr lang="en-US" sz="2100" dirty="0">
                <a:latin typeface="Arial" panose="020B0604020202020204" pitchFamily="34" charset="0"/>
                <a:cs typeface="Arial" panose="020B0604020202020204" pitchFamily="34" charset="0"/>
              </a:rPr>
              <a:t> </a:t>
            </a:r>
            <a:r>
              <a:rPr lang="en-US" sz="2100" b="1" spc="-225" dirty="0">
                <a:solidFill>
                  <a:srgbClr val="151515"/>
                </a:solidFill>
                <a:latin typeface="Arial" panose="020B0604020202020204" pitchFamily="34" charset="0"/>
                <a:ea typeface="Verdana" panose="020B0604030504040204" pitchFamily="34" charset="0"/>
                <a:cs typeface="Arial" panose="020B0604020202020204" pitchFamily="34" charset="0"/>
              </a:rPr>
              <a:t>Campbell,  PhD, CPA, CGMA, CFE</a:t>
            </a:r>
          </a:p>
          <a:p>
            <a:pPr lvl="0" algn="ctr"/>
            <a:r>
              <a:rPr lang="en-US" sz="2100" b="1" spc="-225" dirty="0">
                <a:solidFill>
                  <a:srgbClr val="151515"/>
                </a:solidFill>
                <a:latin typeface="Arial" panose="020B0604020202020204" pitchFamily="34" charset="0"/>
                <a:ea typeface="Verdana" panose="020B0604030504040204" pitchFamily="34" charset="0"/>
                <a:cs typeface="Arial" panose="020B0604020202020204" pitchFamily="34" charset="0"/>
              </a:rPr>
              <a:t>Indiana State University</a:t>
            </a:r>
          </a:p>
        </p:txBody>
      </p:sp>
      <p:sp>
        <p:nvSpPr>
          <p:cNvPr id="6" name="TextBox 5">
            <a:extLst>
              <a:ext uri="{FF2B5EF4-FFF2-40B4-BE49-F238E27FC236}">
                <a16:creationId xmlns:a16="http://schemas.microsoft.com/office/drawing/2014/main" id="{78623C37-8B3B-4ACC-82C7-E6E3DDAD6A18}"/>
              </a:ext>
            </a:extLst>
          </p:cNvPr>
          <p:cNvSpPr txBox="1"/>
          <p:nvPr/>
        </p:nvSpPr>
        <p:spPr>
          <a:xfrm>
            <a:off x="1907547" y="5725251"/>
            <a:ext cx="5542552" cy="830997"/>
          </a:xfrm>
          <a:prstGeom prst="rect">
            <a:avLst/>
          </a:prstGeom>
          <a:noFill/>
        </p:spPr>
        <p:txBody>
          <a:bodyPr wrap="square" rtlCol="0">
            <a:spAutoFit/>
          </a:bodyPr>
          <a:lstStyle/>
          <a:p>
            <a:pPr lvl="0" algn="ctr"/>
            <a:r>
              <a:rPr lang="en-US" sz="2400" b="1" spc="-225" dirty="0" err="1">
                <a:solidFill>
                  <a:srgbClr val="151515"/>
                </a:solidFill>
                <a:ea typeface="Verdana" panose="020B0604030504040204" pitchFamily="34" charset="0"/>
                <a:cs typeface="Arial" panose="020B0604020202020204" pitchFamily="34" charset="0"/>
              </a:rPr>
              <a:t>Dijo</a:t>
            </a:r>
            <a:r>
              <a:rPr lang="en-US" sz="2400" b="1" spc="-225" dirty="0">
                <a:solidFill>
                  <a:srgbClr val="151515"/>
                </a:solidFill>
                <a:ea typeface="Verdana" panose="020B0604030504040204" pitchFamily="34" charset="0"/>
                <a:cs typeface="Arial" panose="020B0604020202020204" pitchFamily="34" charset="0"/>
              </a:rPr>
              <a:t> Alexander,  PhD</a:t>
            </a:r>
          </a:p>
          <a:p>
            <a:pPr lvl="0" algn="ctr"/>
            <a:r>
              <a:rPr lang="en-US" sz="2400" b="1" spc="-225" dirty="0">
                <a:solidFill>
                  <a:srgbClr val="151515"/>
                </a:solidFill>
                <a:ea typeface="Verdana" panose="020B0604030504040204" pitchFamily="34" charset="0"/>
                <a:cs typeface="Arial" panose="020B0604020202020204" pitchFamily="34" charset="0"/>
              </a:rPr>
              <a:t>Head of Technology , SAP (Litmos eLearning)</a:t>
            </a:r>
          </a:p>
        </p:txBody>
      </p:sp>
      <p:sp>
        <p:nvSpPr>
          <p:cNvPr id="7" name="TextBox 6"/>
          <p:cNvSpPr txBox="1"/>
          <p:nvPr/>
        </p:nvSpPr>
        <p:spPr>
          <a:xfrm>
            <a:off x="106823" y="187657"/>
            <a:ext cx="9144000" cy="1631216"/>
          </a:xfrm>
          <a:prstGeom prst="rect">
            <a:avLst/>
          </a:prstGeom>
          <a:noFill/>
        </p:spPr>
        <p:txBody>
          <a:bodyPr wrap="square" rtlCol="0">
            <a:spAutoFit/>
          </a:bodyPr>
          <a:lstStyle/>
          <a:p>
            <a:pPr>
              <a:lnSpc>
                <a:spcPts val="6000"/>
              </a:lnSpc>
            </a:pPr>
            <a:r>
              <a:rPr lang="en-US" sz="4500" b="1" spc="-225" dirty="0">
                <a:solidFill>
                  <a:srgbClr val="151515"/>
                </a:solidFill>
                <a:ea typeface="Verdana" panose="020B0604030504040204" pitchFamily="34" charset="0"/>
                <a:cs typeface="Arial" panose="020B0604020202020204" pitchFamily="34" charset="0"/>
              </a:rPr>
              <a:t>The Digital Pink Slip:  </a:t>
            </a:r>
          </a:p>
          <a:p>
            <a:pPr>
              <a:lnSpc>
                <a:spcPts val="6000"/>
              </a:lnSpc>
            </a:pPr>
            <a:r>
              <a:rPr lang="en-US" sz="3600" b="1" spc="-225" dirty="0">
                <a:solidFill>
                  <a:srgbClr val="151515"/>
                </a:solidFill>
                <a:ea typeface="Verdana" panose="020B0604030504040204" pitchFamily="34" charset="0"/>
                <a:cs typeface="Arial" panose="020B0604020202020204" pitchFamily="34" charset="0"/>
              </a:rPr>
              <a:t>A Blockchain Use Case for Automobile Registration</a:t>
            </a:r>
          </a:p>
        </p:txBody>
      </p:sp>
    </p:spTree>
    <p:extLst>
      <p:ext uri="{BB962C8B-B14F-4D97-AF65-F5344CB8AC3E}">
        <p14:creationId xmlns:p14="http://schemas.microsoft.com/office/powerpoint/2010/main" val="480477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16" y="88881"/>
            <a:ext cx="8505045" cy="797642"/>
          </a:xfrm>
        </p:spPr>
        <p:txBody>
          <a:bodyPr>
            <a:normAutofit fontScale="90000"/>
          </a:bodyPr>
          <a:lstStyle/>
          <a:p>
            <a:r>
              <a:rPr lang="en-US" b="1"/>
              <a:t>How Does it Work?  No Central Authority</a:t>
            </a:r>
            <a:endParaRPr lang="en-US"/>
          </a:p>
        </p:txBody>
      </p:sp>
      <p:cxnSp>
        <p:nvCxnSpPr>
          <p:cNvPr id="4" name="Straight Connector 3"/>
          <p:cNvCxnSpPr/>
          <p:nvPr/>
        </p:nvCxnSpPr>
        <p:spPr>
          <a:xfrm>
            <a:off x="0" y="764445"/>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FD11770D-6EB9-4373-8185-5E25D0A39047}"/>
              </a:ext>
            </a:extLst>
          </p:cNvPr>
          <p:cNvSpPr txBox="1">
            <a:spLocks/>
          </p:cNvSpPr>
          <p:nvPr/>
        </p:nvSpPr>
        <p:spPr>
          <a:xfrm>
            <a:off x="511541" y="1807186"/>
            <a:ext cx="8120921" cy="1560578"/>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a:t>Historically, we have had to rely on third party institutions (e.g. government, financial institutions, large corporations) to manage the  integrity, trust, and transaction itself.  In a way, we have shifted that protocol to the underlying technology of Blockchain.  </a:t>
            </a:r>
          </a:p>
        </p:txBody>
      </p:sp>
      <p:sp>
        <p:nvSpPr>
          <p:cNvPr id="12" name="Rectangle 11"/>
          <p:cNvSpPr/>
          <p:nvPr/>
        </p:nvSpPr>
        <p:spPr>
          <a:xfrm>
            <a:off x="1743338" y="3273724"/>
            <a:ext cx="7157795" cy="300082"/>
          </a:xfrm>
          <a:prstGeom prst="rect">
            <a:avLst/>
          </a:prstGeom>
        </p:spPr>
        <p:txBody>
          <a:bodyPr wrap="square">
            <a:spAutoFit/>
          </a:bodyPr>
          <a:lstStyle/>
          <a:p>
            <a:r>
              <a:rPr lang="en-US" sz="1350"/>
              <a:t>Bill Briggs, managing director, US and Global Chief Technology Officer, Deliotte Consulting LLP</a:t>
            </a:r>
          </a:p>
        </p:txBody>
      </p:sp>
      <p:pic>
        <p:nvPicPr>
          <p:cNvPr id="1026" name="Picture 2" descr="Image result for blockchain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l="9312" t="8304" r="11049" b="8721"/>
          <a:stretch/>
        </p:blipFill>
        <p:spPr bwMode="auto">
          <a:xfrm>
            <a:off x="4747848" y="4391759"/>
            <a:ext cx="3555535" cy="1389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461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04" y="136819"/>
            <a:ext cx="7886700" cy="634621"/>
          </a:xfrm>
        </p:spPr>
        <p:txBody>
          <a:bodyPr>
            <a:normAutofit fontScale="90000"/>
          </a:bodyPr>
          <a:lstStyle/>
          <a:p>
            <a:r>
              <a:rPr lang="en-US" b="1"/>
              <a:t>How Does It Work?  </a:t>
            </a:r>
          </a:p>
        </p:txBody>
      </p:sp>
      <p:pic>
        <p:nvPicPr>
          <p:cNvPr id="3074" name="Picture 2" descr="https://www.strategy-business.com/media/image/A-Strategists-Guide-to-Blockchain_thumb5_690x4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54205" y="1642033"/>
            <a:ext cx="4712816" cy="27320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7D49B5F-6F71-4550-81C3-DE8E07B886D1}"/>
              </a:ext>
            </a:extLst>
          </p:cNvPr>
          <p:cNvPicPr>
            <a:picLocks noChangeAspect="1"/>
          </p:cNvPicPr>
          <p:nvPr/>
        </p:nvPicPr>
        <p:blipFill>
          <a:blip r:embed="rId3"/>
          <a:stretch>
            <a:fillRect/>
          </a:stretch>
        </p:blipFill>
        <p:spPr>
          <a:xfrm>
            <a:off x="7191799" y="4843559"/>
            <a:ext cx="1775222" cy="215541"/>
          </a:xfrm>
          <a:prstGeom prst="rect">
            <a:avLst/>
          </a:prstGeom>
        </p:spPr>
      </p:pic>
      <p:sp>
        <p:nvSpPr>
          <p:cNvPr id="6" name="Rectangle 5">
            <a:extLst>
              <a:ext uri="{FF2B5EF4-FFF2-40B4-BE49-F238E27FC236}">
                <a16:creationId xmlns:a16="http://schemas.microsoft.com/office/drawing/2014/main" id="{A1FC17EA-765A-449E-A501-F728A9C1652B}"/>
              </a:ext>
            </a:extLst>
          </p:cNvPr>
          <p:cNvSpPr/>
          <p:nvPr/>
        </p:nvSpPr>
        <p:spPr>
          <a:xfrm>
            <a:off x="6479853" y="4566559"/>
            <a:ext cx="2547492" cy="300082"/>
          </a:xfrm>
          <a:prstGeom prst="rect">
            <a:avLst/>
          </a:prstGeom>
        </p:spPr>
        <p:txBody>
          <a:bodyPr wrap="none">
            <a:spAutoFit/>
          </a:bodyPr>
          <a:lstStyle/>
          <a:p>
            <a:pPr>
              <a:defRPr/>
            </a:pPr>
            <a:r>
              <a:rPr lang="en-US" sz="1350" kern="0"/>
              <a:t>A Strategist’s Guide to Blockchain</a:t>
            </a:r>
          </a:p>
        </p:txBody>
      </p:sp>
      <p:sp>
        <p:nvSpPr>
          <p:cNvPr id="8" name="Content Placeholder 2">
            <a:extLst>
              <a:ext uri="{FF2B5EF4-FFF2-40B4-BE49-F238E27FC236}">
                <a16:creationId xmlns:a16="http://schemas.microsoft.com/office/drawing/2014/main" id="{FD11770D-6EB9-4373-8185-5E25D0A39047}"/>
              </a:ext>
            </a:extLst>
          </p:cNvPr>
          <p:cNvSpPr txBox="1">
            <a:spLocks/>
          </p:cNvSpPr>
          <p:nvPr/>
        </p:nvSpPr>
        <p:spPr>
          <a:xfrm>
            <a:off x="149132" y="887921"/>
            <a:ext cx="3974285" cy="5778055"/>
          </a:xfrm>
          <a:prstGeom prst="rect">
            <a:avLst/>
          </a:prstGeom>
        </p:spPr>
        <p:txBody>
          <a:bodyPr vert="horz" lIns="68580" tIns="34290" rIns="68580" bIns="3429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a:t>System is presumed immune to tampering, fraud, or political control</a:t>
            </a:r>
          </a:p>
          <a:p>
            <a:pPr>
              <a:spcBef>
                <a:spcPts val="0"/>
              </a:spcBef>
              <a:spcAft>
                <a:spcPts val="1200"/>
              </a:spcAft>
            </a:pPr>
            <a:r>
              <a:rPr lang="en-US"/>
              <a:t>Handled through algorithms and consensus among multiple computers</a:t>
            </a:r>
          </a:p>
          <a:p>
            <a:pPr>
              <a:spcBef>
                <a:spcPts val="0"/>
              </a:spcBef>
              <a:spcAft>
                <a:spcPts val="1200"/>
              </a:spcAft>
            </a:pPr>
            <a:r>
              <a:rPr lang="en-US"/>
              <a:t>Designed to protect against domination of the network by any single computer</a:t>
            </a:r>
          </a:p>
          <a:p>
            <a:pPr>
              <a:spcBef>
                <a:spcPts val="0"/>
              </a:spcBef>
              <a:spcAft>
                <a:spcPts val="1200"/>
              </a:spcAft>
            </a:pPr>
            <a:r>
              <a:rPr lang="en-US"/>
              <a:t>Every transaction is processed just once, in an electronic ledger</a:t>
            </a:r>
          </a:p>
        </p:txBody>
      </p:sp>
      <p:cxnSp>
        <p:nvCxnSpPr>
          <p:cNvPr id="9" name="Straight Connector 8"/>
          <p:cNvCxnSpPr/>
          <p:nvPr/>
        </p:nvCxnSpPr>
        <p:spPr>
          <a:xfrm>
            <a:off x="0" y="771439"/>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D11770D-6EB9-4373-8185-5E25D0A39047}"/>
              </a:ext>
            </a:extLst>
          </p:cNvPr>
          <p:cNvSpPr txBox="1">
            <a:spLocks/>
          </p:cNvSpPr>
          <p:nvPr/>
        </p:nvSpPr>
        <p:spPr>
          <a:xfrm>
            <a:off x="4425940" y="3107822"/>
            <a:ext cx="3968804" cy="1645946"/>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Content Placeholder 2">
            <a:extLst>
              <a:ext uri="{FF2B5EF4-FFF2-40B4-BE49-F238E27FC236}">
                <a16:creationId xmlns:a16="http://schemas.microsoft.com/office/drawing/2014/main" id="{FD11770D-6EB9-4373-8185-5E25D0A39047}"/>
              </a:ext>
            </a:extLst>
          </p:cNvPr>
          <p:cNvSpPr txBox="1">
            <a:spLocks/>
          </p:cNvSpPr>
          <p:nvPr/>
        </p:nvSpPr>
        <p:spPr>
          <a:xfrm>
            <a:off x="3501627" y="4381515"/>
            <a:ext cx="4140539" cy="1208616"/>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Content Placeholder 2">
            <a:extLst>
              <a:ext uri="{FF2B5EF4-FFF2-40B4-BE49-F238E27FC236}">
                <a16:creationId xmlns:a16="http://schemas.microsoft.com/office/drawing/2014/main" id="{FD11770D-6EB9-4373-8185-5E25D0A39047}"/>
              </a:ext>
            </a:extLst>
          </p:cNvPr>
          <p:cNvSpPr txBox="1">
            <a:spLocks/>
          </p:cNvSpPr>
          <p:nvPr/>
        </p:nvSpPr>
        <p:spPr>
          <a:xfrm>
            <a:off x="4992737" y="4530039"/>
            <a:ext cx="3974284" cy="105812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3" name="Picture 12"/>
          <p:cNvPicPr>
            <a:picLocks noChangeAspect="1"/>
          </p:cNvPicPr>
          <p:nvPr/>
        </p:nvPicPr>
        <p:blipFill>
          <a:blip r:embed="rId4"/>
          <a:stretch>
            <a:fillRect/>
          </a:stretch>
        </p:blipFill>
        <p:spPr>
          <a:xfrm>
            <a:off x="5404382" y="5310894"/>
            <a:ext cx="3739618" cy="1231307"/>
          </a:xfrm>
          <a:prstGeom prst="rect">
            <a:avLst/>
          </a:prstGeom>
        </p:spPr>
      </p:pic>
    </p:spTree>
    <p:extLst>
      <p:ext uri="{BB962C8B-B14F-4D97-AF65-F5344CB8AC3E}">
        <p14:creationId xmlns:p14="http://schemas.microsoft.com/office/powerpoint/2010/main" val="80962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0F182-B4BF-4424-AA63-46E85BE9E10C}"/>
              </a:ext>
            </a:extLst>
          </p:cNvPr>
          <p:cNvSpPr>
            <a:spLocks noGrp="1"/>
          </p:cNvSpPr>
          <p:nvPr>
            <p:ph type="title"/>
          </p:nvPr>
        </p:nvSpPr>
        <p:spPr>
          <a:xfrm>
            <a:off x="449745" y="913984"/>
            <a:ext cx="7886700" cy="446917"/>
          </a:xfrm>
        </p:spPr>
        <p:txBody>
          <a:bodyPr>
            <a:normAutofit fontScale="90000"/>
          </a:bodyPr>
          <a:lstStyle/>
          <a:p>
            <a:r>
              <a:rPr lang="en-US" b="1"/>
              <a:t>Asset, Participant, Transaction</a:t>
            </a:r>
          </a:p>
        </p:txBody>
      </p:sp>
      <p:sp>
        <p:nvSpPr>
          <p:cNvPr id="3" name="Content Placeholder 2">
            <a:extLst>
              <a:ext uri="{FF2B5EF4-FFF2-40B4-BE49-F238E27FC236}">
                <a16:creationId xmlns:a16="http://schemas.microsoft.com/office/drawing/2014/main" id="{04FF7652-53AD-4757-97AC-F850D79B0DAE}"/>
              </a:ext>
            </a:extLst>
          </p:cNvPr>
          <p:cNvSpPr>
            <a:spLocks noGrp="1"/>
          </p:cNvSpPr>
          <p:nvPr>
            <p:ph idx="1"/>
          </p:nvPr>
        </p:nvSpPr>
        <p:spPr>
          <a:xfrm>
            <a:off x="628648" y="1494817"/>
            <a:ext cx="8291832" cy="4778983"/>
          </a:xfrm>
        </p:spPr>
        <p:txBody>
          <a:bodyPr>
            <a:normAutofit fontScale="77500" lnSpcReduction="20000"/>
          </a:bodyPr>
          <a:lstStyle/>
          <a:p>
            <a:pPr marL="0" indent="0">
              <a:spcAft>
                <a:spcPts val="900"/>
              </a:spcAft>
              <a:buNone/>
            </a:pPr>
            <a:r>
              <a:rPr lang="en-US" dirty="0" err="1"/>
              <a:t>Blockchain</a:t>
            </a:r>
            <a:r>
              <a:rPr lang="en-US" dirty="0"/>
              <a:t> is a technology used for managing the </a:t>
            </a:r>
            <a:r>
              <a:rPr lang="en-US" u="sng" dirty="0"/>
              <a:t>exchange</a:t>
            </a:r>
            <a:r>
              <a:rPr lang="en-US" dirty="0"/>
              <a:t> of assets.</a:t>
            </a:r>
          </a:p>
          <a:p>
            <a:pPr marL="0" indent="0">
              <a:buNone/>
            </a:pPr>
            <a:r>
              <a:rPr lang="en-US" b="1" u="sng" dirty="0"/>
              <a:t>Asset</a:t>
            </a:r>
            <a:endParaRPr lang="en-US" dirty="0"/>
          </a:p>
          <a:p>
            <a:r>
              <a:rPr lang="en-US" dirty="0"/>
              <a:t>An asset can be anything of value. </a:t>
            </a:r>
          </a:p>
          <a:p>
            <a:r>
              <a:rPr lang="en-US" dirty="0"/>
              <a:t>Include physical or non-physical asset.</a:t>
            </a:r>
          </a:p>
          <a:p>
            <a:r>
              <a:rPr lang="en-US" dirty="0"/>
              <a:t>e.g.) currency, real estate, inventory, EMR </a:t>
            </a:r>
          </a:p>
          <a:p>
            <a:pPr marL="0" indent="0">
              <a:buNone/>
            </a:pPr>
            <a:r>
              <a:rPr lang="en-US" b="1" u="sng" dirty="0"/>
              <a:t>Participant</a:t>
            </a:r>
            <a:r>
              <a:rPr lang="en-US" dirty="0"/>
              <a:t> </a:t>
            </a:r>
          </a:p>
          <a:p>
            <a:r>
              <a:rPr lang="en-US" dirty="0"/>
              <a:t>Organization or people who take part in the digital business network</a:t>
            </a:r>
          </a:p>
          <a:p>
            <a:r>
              <a:rPr lang="en-US" dirty="0"/>
              <a:t>who exchange these assets</a:t>
            </a:r>
          </a:p>
          <a:p>
            <a:pPr marL="0" indent="0">
              <a:buNone/>
            </a:pPr>
            <a:r>
              <a:rPr lang="en-US" b="1" u="sng" dirty="0"/>
              <a:t>Transaction</a:t>
            </a:r>
            <a:endParaRPr lang="en-US" dirty="0"/>
          </a:p>
          <a:p>
            <a:r>
              <a:rPr lang="en-US" dirty="0"/>
              <a:t>Submitted by a participant to affect the assets</a:t>
            </a:r>
          </a:p>
          <a:p>
            <a:r>
              <a:rPr lang="en-US" dirty="0"/>
              <a:t>Exchange itself during which there is a change of state </a:t>
            </a:r>
          </a:p>
          <a:p>
            <a:pPr marL="0" indent="0">
              <a:buNone/>
            </a:pPr>
            <a:r>
              <a:rPr lang="en-US" dirty="0"/>
              <a:t>    (a new block is created)</a:t>
            </a:r>
          </a:p>
        </p:txBody>
      </p:sp>
      <p:sp>
        <p:nvSpPr>
          <p:cNvPr id="4" name="Title 1">
            <a:extLst>
              <a:ext uri="{FF2B5EF4-FFF2-40B4-BE49-F238E27FC236}">
                <a16:creationId xmlns:a16="http://schemas.microsoft.com/office/drawing/2014/main" id="{4841776D-06C5-43EC-A91D-BF8165C7ABF2}"/>
              </a:ext>
            </a:extLst>
          </p:cNvPr>
          <p:cNvSpPr txBox="1">
            <a:spLocks/>
          </p:cNvSpPr>
          <p:nvPr/>
        </p:nvSpPr>
        <p:spPr>
          <a:xfrm>
            <a:off x="89004" y="97101"/>
            <a:ext cx="7886700" cy="652487"/>
          </a:xfrm>
          <a:prstGeom prst="rect">
            <a:avLst/>
          </a:prstGeom>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a:t>What is Blockchain used for?</a:t>
            </a:r>
          </a:p>
        </p:txBody>
      </p:sp>
      <p:cxnSp>
        <p:nvCxnSpPr>
          <p:cNvPr id="5" name="Straight Connector 4">
            <a:extLst>
              <a:ext uri="{FF2B5EF4-FFF2-40B4-BE49-F238E27FC236}">
                <a16:creationId xmlns:a16="http://schemas.microsoft.com/office/drawing/2014/main" id="{73FC24AF-09AC-41DB-B07B-B6A3061D8456}"/>
              </a:ext>
            </a:extLst>
          </p:cNvPr>
          <p:cNvCxnSpPr/>
          <p:nvPr/>
        </p:nvCxnSpPr>
        <p:spPr>
          <a:xfrm>
            <a:off x="0" y="708414"/>
            <a:ext cx="9144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0B5B3D6-829C-4498-BB13-B078E789D5A9}"/>
              </a:ext>
            </a:extLst>
          </p:cNvPr>
          <p:cNvSpPr/>
          <p:nvPr/>
        </p:nvSpPr>
        <p:spPr>
          <a:xfrm>
            <a:off x="449745" y="6047569"/>
            <a:ext cx="8244509" cy="53286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95000"/>
                    <a:lumOff val="5000"/>
                  </a:schemeClr>
                </a:solidFill>
              </a:rPr>
              <a:t>Wherever there is “change of state”, there is new block </a:t>
            </a:r>
          </a:p>
        </p:txBody>
      </p:sp>
    </p:spTree>
    <p:extLst>
      <p:ext uri="{BB962C8B-B14F-4D97-AF65-F5344CB8AC3E}">
        <p14:creationId xmlns:p14="http://schemas.microsoft.com/office/powerpoint/2010/main" val="141259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605</TotalTime>
  <Words>3927</Words>
  <Application>Microsoft Office PowerPoint</Application>
  <PresentationFormat>On-screen Show (4:3)</PresentationFormat>
  <Paragraphs>761</Paragraphs>
  <Slides>62</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Arial Black</vt:lpstr>
      <vt:lpstr>averta</vt:lpstr>
      <vt:lpstr>Calibri</vt:lpstr>
      <vt:lpstr>Calibri Light</vt:lpstr>
      <vt:lpstr>Script MT Bold</vt:lpstr>
      <vt:lpstr>Verdana</vt:lpstr>
      <vt:lpstr>Wingdings</vt:lpstr>
      <vt:lpstr>Office Theme</vt:lpstr>
      <vt:lpstr>PowerPoint Presentation</vt:lpstr>
      <vt:lpstr>PowerPoint Presentation</vt:lpstr>
      <vt:lpstr>PowerPoint Presentation</vt:lpstr>
      <vt:lpstr>PowerPoint Presentation</vt:lpstr>
      <vt:lpstr>What is a Record? Block?? Blockchain???  </vt:lpstr>
      <vt:lpstr>What is Blockchain?</vt:lpstr>
      <vt:lpstr>How Does it Work?  No Central Authority</vt:lpstr>
      <vt:lpstr>How Does It Work?  </vt:lpstr>
      <vt:lpstr>Asset, Participant, Transaction</vt:lpstr>
      <vt:lpstr>The problem with traditional transactions…..</vt:lpstr>
      <vt:lpstr>What obstacles inhibit Trust?</vt:lpstr>
      <vt:lpstr>Immutability for “Trust”</vt:lpstr>
      <vt:lpstr>Crypto-technology</vt:lpstr>
      <vt:lpstr>PowerPoint Presentation</vt:lpstr>
      <vt:lpstr>What is a Hash?</vt:lpstr>
      <vt:lpstr>Provenance for “Trust”</vt:lpstr>
      <vt:lpstr>What are Distributed Ledgers</vt:lpstr>
      <vt:lpstr>Finality for “Trust”</vt:lpstr>
      <vt:lpstr>Consensus for “Trust”</vt:lpstr>
      <vt:lpstr>Build Trust in a “Trustless” System</vt:lpstr>
      <vt:lpstr>Adding Value through Blockchain</vt:lpstr>
      <vt:lpstr>We can trust the transaction</vt:lpstr>
      <vt:lpstr>PowerPoint Presentation</vt:lpstr>
      <vt:lpstr>PowerPoint Presentation</vt:lpstr>
      <vt:lpstr>PowerPoint Presentation</vt:lpstr>
      <vt:lpstr>Smart Contracts</vt:lpstr>
      <vt:lpstr>PowerPoint Presentation</vt:lpstr>
      <vt:lpstr>Smart Contracts</vt:lpstr>
      <vt:lpstr>PowerPoint Presentation</vt:lpstr>
      <vt:lpstr>PowerPoint Presentation</vt:lpstr>
      <vt:lpstr>What are the possibilities?</vt:lpstr>
      <vt:lpstr>PowerPoint Presentation</vt:lpstr>
      <vt:lpstr>Non-Financial Blockchain Uses</vt:lpstr>
      <vt:lpstr>Non-Financial Blockchain Uses</vt:lpstr>
      <vt:lpstr>PowerPoint Presentation</vt:lpstr>
      <vt:lpstr>PowerPoint Presentation</vt:lpstr>
      <vt:lpstr>How to do you build Blockchain?  </vt:lpstr>
      <vt:lpstr>PowerPoint Presentation</vt:lpstr>
      <vt:lpstr>PowerPoint Presentation</vt:lpstr>
      <vt:lpstr>Proof of Concept</vt:lpstr>
      <vt:lpstr>PowerPoint Presentation</vt:lpstr>
      <vt:lpstr>PowerPoint Presentation</vt:lpstr>
      <vt:lpstr>PowerPoint Presentation</vt:lpstr>
      <vt:lpstr>PowerPoint Presentation</vt:lpstr>
      <vt:lpstr>PowerPoint Presentation</vt:lpstr>
      <vt:lpstr>PowerPoint Presentation</vt:lpstr>
      <vt:lpstr>What is a Hash?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Accountants Need to Know?</vt:lpstr>
      <vt:lpstr>What Does it Mean for Accountants?</vt:lpstr>
      <vt:lpstr>Conclusion: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Dijo Alexander</dc:creator>
  <cp:lastModifiedBy>Cory Campbell</cp:lastModifiedBy>
  <cp:revision>30</cp:revision>
  <cp:lastPrinted>2018-09-11T13:06:32Z</cp:lastPrinted>
  <dcterms:created xsi:type="dcterms:W3CDTF">2017-03-17T05:07:58Z</dcterms:created>
  <dcterms:modified xsi:type="dcterms:W3CDTF">2018-11-02T15:26:04Z</dcterms:modified>
</cp:coreProperties>
</file>